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يور درايف منصة لتأجير السيارات في الأردن. يوضح هذا الدليل القصير لشركات التأجير ومالكي السيارات كيف تجلب لهم يور درايف حجوزات أكثر بجهد أقل.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معظم مكاتب التأجير في الأردن تعمل بالهاتف وواتساب. السيارات تقف في الأيام الهادئة، والحجوزات تضيع، والإلغاء المتأخر يكلّف المال، والظهور على الإنترنت مكلف.</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يور درايف منصة واحدة: شركاء كثيرون ومكان واحد للعملاء. الشركات تؤجّر بقيادة ذاتية أو مع سائق، يومياً أو شهرياً. مالكو السيارات يؤجّرون مع سائق. والعملاء يحجزون من الموقع أو تطبيق iPhone.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أربع خطوات: سجّل برقم هاتفك وأرسل أوراقك، اعرض كل سيارة، العميل يحجز وأنت تقبل أو يتأكد الحجز فوراً حيث يكون الحجز الفوري مفعّلاً، والعميل يدفع جزءاً صغيراً عبر الإنترنت والباقي لك عند الاستلام.</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تظهر سياراتك في كل بحث يناسبها في الأردن. يختار العملاء المدينة والتاريخ ونوع السيارة والسعر. ولكل سيارة صفحة تقرؤها محركات البحث والذكاء الاصطناعي. والباقات المدفوعة تعرض السيارات في الأعلى بعلامة واضحة.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لوحة تحكم الشريك تدير العمل كله: الأسطول، والحجوزات مع التسليم والاستلام الرقمي، وتقويم لكل سيارة، والفروع بساعاتها ومناطق التوصيل، والموظفين بصلاحياتهم، والسائقين بأوراقهم ولغاتهم. تعمل على الحاسوب وتُثبَّت على الهاتف.</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أنت تحدد أسعارك: يومية وشهرية، مع أسعار أقل للمدد الأطول إن أردت. تسعّر إضافاتك وتضع شروطك للكيلومترات والتأمين والوقود وأقل عدد أيام. ويرى العميل السعر الكامل قبل الدفع بدون رسوم إضافية على البطاقة.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في طلب الحجز يُحجز المبلغ على بطاقة العميل فقط عند الدفع. عندما تقبل يُخصم المبلغ ويتأكد الحجز. وإن رفضت أو انتهى وقت الرد يُلغى الحجز على البطاقة، فلا استرداد تلاحقه. والسيارات الجاهزة دائماً تستخدم الحجز الفوري حيث تسمح الباقة.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معظم المبلغ يصلك عند الاستلام، نقداً أو بالبطاقة أو CliQ أو رابط دفع كما تختار. والجزء المدفوع عبر الإنترنت بعد العمولة يذهب إلى رصيدك ويُحوَّل شهرياً إلى بنكك أو CliQ، ويمكنك طلب التحويل متى شئت. وكل شهر يصلك كشف بكل حجز ورسم وتحويل.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بعد كل رحلة يقيّم العملاء الشركة والسيارة والسائق. فقط من أنهى رحلة حقيقية يستطيع التقييم. يمكنك الرد على كل تقييم، وتقيّم العملاء أيضاً بشكل خاص. والخدمة الجيدة تبني تقييمك واسمك.</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يحجز العملاء من موقع كامل وتطبيق iPhone، بنفس السيارات والأسعار. كل شاشة تعمل بالعربية من اليمين لليسار وبالإنجليزية، بالوضع الفاتح والداكن. والحجز بخطوتين عبر Apple Pay أو البطاقة.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يور درايف بزنس يعطي شركة التأجير موقع حجز خاصاً بهويتها، على نطاق فرعي من yordrive.com أو على نطاقها الخاص. يمكن للشركة استخدام بوابة الدفع الخاصة بها فتصلها الأموال مباشرة، أو أن تحصّل يور درايف عنها. الضيوف يحجزون بثلاث خطوات. ويعمل مع المنصة أو بدونها، والشركة تختار لكل سيارة أين تُعرض وبأي سعر.</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يتم التحقق من كل شريك وسيارة وسائق. العملاء يدخلون برمز الهاتف ويتم التحقق من السائقين. فحص الاحتيال يوقف الدفعات المشبوهة. أرقام الهواتف تظهر فقط بعد تأكيد الحجز. والتسليم والإرجاع رقمي مع صور وتواقيع، والتأمينات والرسوم محفوظة مع أدلتها.</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نبدأ في عمّان ومطار الملكة علياء، ثم العقبة. العملاء من الأردن ومن الخارج: أردنيون يعودون في الصيف، وزوار الخليج، والسياح الأجانب، والسكان طوال العام، ومستأجرون شهريون مثل المغتربين وموظفي الشركات.</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ندير نحو عشر قنوات تسويق، والتسويق مشمول ولا يدفع الشركاء عليه شيئاً إضافياً. أول خمس قنوات على الإنترنت وفي الإعلام: حملات التواصل الاجتماعي، والصحافة، وصنّاع محتوى السفر، وبحث Google، وصفحات يقرؤها Google ومساعدو الذكاء الاصطناعي.</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القنوات من السادسة إلى العاشرة تأتي عبر الشركاء: أنظمة الحجز العالمية ومواقع المقارنة، ووكالات السفر ومنظمو الرحلات، والشركات والمنظمات التي تستأجر لموظفيها وزوارها، والفنادق ومطار الملكة علياء، وعروض واتساب مع تطبيق iPhone الذي يعيد العملاء.</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التسجيل وعرض السيارات مجاني. يور درايف تأخذ عمولة فقط على الحجوزات التي تحصل عليها، وأقلها 2 دينار لكل حجز. الباقة الأساسية مجانية: 15% على الإيجار اليومي و10% على الشهري. والباقات المدفوعة الاختيارية تخفض العمولة. هذه القيم الافتراضية للإطلاق في الأردن وتُحدَّد لكل سوق. في المثال، إيجار بقيمة 75 ديناراً: يدفع العميل 11.250 دينار عبر الإنترنت وهي العمولة، ويدفع لك 63.750 دينار عند الاستلام.</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البداية بخمس خطوات: سجّل برمز الهاتف، اختر شركة تأجير أو مالك سيارة، أرسل أوراقك، نراجع ونوافق، ثم أضف سياراتك. الشركات ترسل السجل التجاري ورخصة التأجير وهوية المفوّض بالتوقيع. ومالكو السيارات يرسلون الهوية ورخصة القيادة وشهادة عدم المحكومية. ويتم التحقق من كل سيارة برخصتها قبل أن تصبح متاحة.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الدعم بالعربية والإنجليزية عبر واتساب أو التذاكر. في كل شاشة من لوحة التحكم رابط مساعدة يفتح الدليل المناسب. الشركاء المؤسسون يحصلون على مساعدة مجانية في الإعداد وجلسة تصوير، وشركاء برو بلس يحصلون على مدير حساب.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أكثر ما يسأله الشركاء: الانضمام مجاني. أنت تحدد الأسعار. يمكنك رفض الطلب فيُلغى الحجز على البطاقة. إن لم يحضر العميل يُحتفظ بالمبلغ المدفوع عبر الإنترنت وتحصل على حصتك. مالكو السيارات يمكنهم الانضمام والتأجير مع سائق. ومعظم المال يصلك عند الاستلام والباقي شهرياً.</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قبل الإطلاق العام ينضم الشركاء الجدد كشركاء مؤسسين: بدون رسوم باقة لستة أشهر، ثم سعر برو ثابت لاثني عشر شهراً. عمولة أقل: 12% يومي و9% شهري. مع مزايا برو، ومساعدة مجانية في الإعداد وجلسة تصوير. والأماكن محدودة.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الانضمام سهل: اتصل بنا أو راسلنا على واتساب أو البريد، نساعدك في التسجيل وإرسال أوراقك، ثم تعرض أول سيارة. فريقنا متاح من الأحد إلى الخميس، من 9 صباحاً حتى 6 مساءً.</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jpg"/><Relationship Id="rId7" Type="http://schemas.openxmlformats.org/officeDocument/2006/relationships/slideLayout" Target="../slideLayouts/slideLayout1.xml"/><Relationship Id="rId8"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jp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jpg"/><Relationship Id="rId3" Type="http://schemas.openxmlformats.org/officeDocument/2006/relationships/image" Target="../media/image-4-3.jpg"/><Relationship Id="rId4" Type="http://schemas.openxmlformats.org/officeDocument/2006/relationships/image" Target="../media/image-4-4.jpg"/><Relationship Id="rId5" Type="http://schemas.openxmlformats.org/officeDocument/2006/relationships/image" Target="../media/image-4-5.jpg"/><Relationship Id="rId6" Type="http://schemas.openxmlformats.org/officeDocument/2006/relationships/slideLayout" Target="../slideLayouts/slideLayout1.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jp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jpg"/><Relationship Id="rId3" Type="http://schemas.openxmlformats.org/officeDocument/2006/relationships/image" Target="../media/image-6-3.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jpg"/><Relationship Id="rId7" Type="http://schemas.openxmlformats.org/officeDocument/2006/relationships/slideLayout" Target="../slideLayouts/slideLayout1.xm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jp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jp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jp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jpg"/><Relationship Id="rId7" Type="http://schemas.openxmlformats.org/officeDocument/2006/relationships/slideLayout" Target="../slideLayouts/slideLayout1.xml"/><Relationship Id="rId8"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jp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slideLayout" Target="../slideLayouts/slideLayout1.xml"/><Relationship Id="rId9"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image" Target="../media/image-13-8.jpg"/><Relationship Id="rId9" Type="http://schemas.openxmlformats.org/officeDocument/2006/relationships/slideLayout" Target="../slideLayouts/slideLayout1.xml"/><Relationship Id="rId10"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jpg"/><Relationship Id="rId8" Type="http://schemas.openxmlformats.org/officeDocument/2006/relationships/slideLayout" Target="../slideLayouts/slideLayout1.xml"/><Relationship Id="rId9"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jpg"/><Relationship Id="rId3" Type="http://schemas.openxmlformats.org/officeDocument/2006/relationships/image" Target="../media/image-15-3.jpg"/><Relationship Id="rId4" Type="http://schemas.openxmlformats.org/officeDocument/2006/relationships/image" Target="../media/image-15-4.jpg"/><Relationship Id="rId5" Type="http://schemas.openxmlformats.org/officeDocument/2006/relationships/image" Target="../media/image-15-5.jpg"/><Relationship Id="rId6" Type="http://schemas.openxmlformats.org/officeDocument/2006/relationships/image" Target="../media/image-15-6.jpg"/><Relationship Id="rId7" Type="http://schemas.openxmlformats.org/officeDocument/2006/relationships/slideLayout" Target="../slideLayouts/slideLayout1.xml"/><Relationship Id="rId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jpg"/><Relationship Id="rId3" Type="http://schemas.openxmlformats.org/officeDocument/2006/relationships/image" Target="../media/image-16-3.jpg"/><Relationship Id="rId4" Type="http://schemas.openxmlformats.org/officeDocument/2006/relationships/image" Target="../media/image-16-4.jpg"/><Relationship Id="rId5" Type="http://schemas.openxmlformats.org/officeDocument/2006/relationships/image" Target="../media/image-16-5.jpg"/><Relationship Id="rId6" Type="http://schemas.openxmlformats.org/officeDocument/2006/relationships/image" Target="../media/image-16-6.jpg"/><Relationship Id="rId7" Type="http://schemas.openxmlformats.org/officeDocument/2006/relationships/slideLayout" Target="../slideLayouts/slideLayout1.xml"/><Relationship Id="rId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jp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jpg"/><Relationship Id="rId7" Type="http://schemas.openxmlformats.org/officeDocument/2006/relationships/slideLayout" Target="../slideLayouts/slideLayout1.xml"/><Relationship Id="rId8"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jp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image" Target="../media/image-21-5.jpg"/><Relationship Id="rId6" Type="http://schemas.openxmlformats.org/officeDocument/2006/relationships/slideLayout" Target="../slideLayouts/slideLayout1.xml"/><Relationship Id="rId7"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jpg"/><Relationship Id="rId3" Type="http://schemas.openxmlformats.org/officeDocument/2006/relationships/slideLayout" Target="../slideLayouts/slideLayout1.xml"/><Relationship Id="rId4"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9A0002"/>
        </a:solidFill>
      </p:bgPr>
    </p:bg>
    <p:spTree>
      <p:nvGrpSpPr>
        <p:cNvPr id="1" name=""/>
        <p:cNvGrpSpPr/>
        <p:nvPr/>
      </p:nvGrpSpPr>
      <p:grpSpPr>
        <a:xfrm>
          <a:off x="0" y="0"/>
          <a:ext cx="0" cy="0"/>
          <a:chOff x="0" y="0"/>
          <a:chExt cx="0" cy="0"/>
        </a:xfrm>
      </p:grpSpPr>
      <p:pic>
        <p:nvPicPr>
          <p:cNvPr id="2" name="s1-img-0" descr="logo-ar-white">    </p:cNvPr>
          <p:cNvPicPr>
            <a:picLocks noChangeAspect="1"/>
          </p:cNvPicPr>
          <p:nvPr/>
        </p:nvPicPr>
        <p:blipFill>
          <a:blip r:embed="rId1"/>
          <a:stretch>
            <a:fillRect/>
          </a:stretch>
        </p:blipFill>
        <p:spPr>
          <a:xfrm>
            <a:off x="9265615" y="566928"/>
            <a:ext cx="1676912" cy="384048"/>
          </a:xfrm>
          <a:prstGeom prst="rect">
            <a:avLst/>
          </a:prstGeom>
        </p:spPr>
      </p:pic>
      <p:sp>
        <p:nvSpPr>
          <p:cNvPr id="3" name="s1-text-1"/>
          <p:cNvSpPr txBox="1"/>
          <p:nvPr/>
        </p:nvSpPr>
        <p:spPr>
          <a:xfrm>
            <a:off x="5699455" y="1600200"/>
            <a:ext cx="5852160" cy="274320"/>
          </a:xfrm>
          <a:prstGeom prst="rect">
            <a:avLst/>
          </a:prstGeom>
          <a:noFill/>
          <a:ln/>
        </p:spPr>
        <p:txBody>
          <a:bodyPr wrap="square" lIns="0" tIns="0" rIns="0" bIns="0" rtlCol="0" anchor="t"/>
          <a:lstStyle/>
          <a:p>
            <a:pPr rtl="1" algn="r" indent="0" marL="0">
              <a:buNone/>
            </a:pPr>
            <a:r>
              <a:rPr lang="ar-JO" altLang="en-US" sz="1400" b="1" dirty="0">
                <a:solidFill>
                  <a:srgbClr val="EFE6DD"/>
                </a:solidFill>
                <a:latin typeface="Arial" pitchFamily="34" charset="0"/>
                <a:ea typeface="Arial" pitchFamily="34" charset="-122"/>
                <a:cs typeface="Arial" pitchFamily="34" charset="-120"/>
              </a:rPr>
              <a:t>لشركات التأجير ومالكي السيارات‏</a:t>
            </a:r>
            <a:endParaRPr lang="ar-JO" sz="1400" dirty="0"/>
          </a:p>
        </p:txBody>
      </p:sp>
      <p:sp>
        <p:nvSpPr>
          <p:cNvPr id="4" name="s1-text-2"/>
          <p:cNvSpPr txBox="1"/>
          <p:nvPr/>
        </p:nvSpPr>
        <p:spPr>
          <a:xfrm>
            <a:off x="5516575" y="1965960"/>
            <a:ext cx="6035040" cy="1737360"/>
          </a:xfrm>
          <a:prstGeom prst="rect">
            <a:avLst/>
          </a:prstGeom>
          <a:noFill/>
          <a:ln/>
        </p:spPr>
        <p:txBody>
          <a:bodyPr wrap="square" lIns="0" tIns="0" rIns="0" bIns="0" rtlCol="0" anchor="t"/>
          <a:lstStyle/>
          <a:p>
            <a:pPr rtl="1" algn="r" indent="0" marL="0">
              <a:lnSpc>
                <a:spcPct val="105000"/>
              </a:lnSpc>
              <a:buNone/>
            </a:pPr>
            <a:r>
              <a:rPr lang="ar-JO" altLang="en-US" sz="5000" b="1" dirty="0">
                <a:solidFill>
                  <a:srgbClr val="FFFFFF"/>
                </a:solidFill>
                <a:latin typeface="Arial" pitchFamily="34" charset="0"/>
                <a:ea typeface="Arial" pitchFamily="34" charset="-122"/>
                <a:cs typeface="Arial" pitchFamily="34" charset="-120"/>
              </a:rPr>
              <a:t>أجّر سيارات أكثر.‏</a:t>
            </a:r>
            <a:endParaRPr lang="ar-JO" sz="5000" dirty="0"/>
          </a:p>
          <a:p>
            <a:pPr rtl="1" algn="r" indent="0" marL="0">
              <a:lnSpc>
                <a:spcPct val="105000"/>
              </a:lnSpc>
              <a:buNone/>
            </a:pPr>
            <a:r>
              <a:rPr lang="ar-JO" altLang="en-US" sz="5000" b="1" dirty="0">
                <a:solidFill>
                  <a:srgbClr val="FFFFFF"/>
                </a:solidFill>
                <a:latin typeface="Arial" pitchFamily="34" charset="0"/>
                <a:ea typeface="Arial" pitchFamily="34" charset="-122"/>
                <a:cs typeface="Arial" pitchFamily="34" charset="-120"/>
              </a:rPr>
              <a:t>بجهد أقل.‏</a:t>
            </a:r>
            <a:endParaRPr lang="ar-JO" sz="5000" dirty="0"/>
          </a:p>
        </p:txBody>
      </p:sp>
      <p:sp>
        <p:nvSpPr>
          <p:cNvPr id="5" name="s1-text-3"/>
          <p:cNvSpPr txBox="1"/>
          <p:nvPr/>
        </p:nvSpPr>
        <p:spPr>
          <a:xfrm>
            <a:off x="5790895" y="3886200"/>
            <a:ext cx="5760720" cy="914400"/>
          </a:xfrm>
          <a:prstGeom prst="rect">
            <a:avLst/>
          </a:prstGeom>
          <a:noFill/>
          <a:ln/>
        </p:spPr>
        <p:txBody>
          <a:bodyPr wrap="square" lIns="0" tIns="0" rIns="0" bIns="0" rtlCol="0" anchor="t"/>
          <a:lstStyle/>
          <a:p>
            <a:pPr rtl="1" algn="r" indent="0" marL="0">
              <a:buNone/>
            </a:pPr>
            <a:r>
              <a:rPr lang="ar-JO" altLang="en-US" sz="2000" dirty="0">
                <a:solidFill>
                  <a:srgbClr val="EFE6DD"/>
                </a:solidFill>
                <a:latin typeface="Arial" pitchFamily="34" charset="0"/>
                <a:ea typeface="Arial" pitchFamily="34" charset="-122"/>
                <a:cs typeface="Arial" pitchFamily="34" charset="-120"/>
              </a:rPr>
              <a:t>انضم إلى يور درايف، منصة تأجير السيارات في الأردن. نحن نجلب العملاء، وأنت تدير السيارات.‏</a:t>
            </a:r>
            <a:endParaRPr lang="ar-JO" sz="2000" dirty="0"/>
          </a:p>
        </p:txBody>
      </p:sp>
      <p:sp>
        <p:nvSpPr>
          <p:cNvPr id="6" name="s1-text-4"/>
          <p:cNvSpPr txBox="1"/>
          <p:nvPr/>
        </p:nvSpPr>
        <p:spPr>
          <a:xfrm>
            <a:off x="7894015" y="5166360"/>
            <a:ext cx="3657600" cy="365760"/>
          </a:xfrm>
          <a:prstGeom prst="rect">
            <a:avLst/>
          </a:prstGeom>
          <a:noFill/>
          <a:ln/>
        </p:spPr>
        <p:txBody>
          <a:bodyPr wrap="square" lIns="0" tIns="0" rIns="0" bIns="0" rtlCol="0" anchor="t"/>
          <a:lstStyle/>
          <a:p>
            <a:pPr rtl="1" algn="r" indent="0" marL="0">
              <a:buNone/>
            </a:pPr>
            <a:r>
              <a:rPr lang="ar-JO" altLang="en-US" sz="1600" i="1" dirty="0">
                <a:solidFill>
                  <a:srgbClr val="F3D9D6"/>
                </a:solidFill>
                <a:latin typeface="Arial" pitchFamily="34" charset="0"/>
                <a:ea typeface="Arial" pitchFamily="34" charset="-122"/>
                <a:cs typeface="Arial" pitchFamily="34" charset="-120"/>
              </a:rPr>
              <a:t>بثقة، في كل مشوار‏</a:t>
            </a:r>
            <a:endParaRPr lang="ar-JO" sz="1600" dirty="0"/>
          </a:p>
        </p:txBody>
      </p:sp>
      <p:sp>
        <p:nvSpPr>
          <p:cNvPr id="7" name="s1-text-5"/>
          <p:cNvSpPr txBox="1"/>
          <p:nvPr/>
        </p:nvSpPr>
        <p:spPr>
          <a:xfrm>
            <a:off x="7894015" y="5532120"/>
            <a:ext cx="3657600" cy="365760"/>
          </a:xfrm>
          <a:prstGeom prst="rect">
            <a:avLst/>
          </a:prstGeom>
          <a:noFill/>
          <a:ln/>
        </p:spPr>
        <p:txBody>
          <a:bodyPr wrap="square" lIns="0" tIns="0" rIns="0" bIns="0" rtlCol="0" anchor="t"/>
          <a:lstStyle/>
          <a:p>
            <a:pPr algn="r" indent="0" marL="0">
              <a:buNone/>
            </a:pPr>
            <a:r>
              <a:rPr lang="ar-JO" altLang="en-US" sz="1600" dirty="0">
                <a:solidFill>
                  <a:srgbClr val="F3D9D6"/>
                </a:solidFill>
                <a:latin typeface="Arial" pitchFamily="34" charset="0"/>
                <a:ea typeface="Arial" pitchFamily="34" charset="-122"/>
                <a:cs typeface="Arial" pitchFamily="34" charset="-120"/>
              </a:rPr>
              <a:t>Confidence, every mile.</a:t>
            </a:r>
            <a:endParaRPr lang="ar-JO" sz="1600" dirty="0"/>
          </a:p>
        </p:txBody>
      </p:sp>
      <p:pic>
        <p:nvPicPr>
          <p:cNvPr id="8" name="s1-img-6" descr="cover">    </p:cNvPr>
          <p:cNvPicPr>
            <a:picLocks noChangeAspect="1"/>
          </p:cNvPicPr>
          <p:nvPr/>
        </p:nvPicPr>
        <p:blipFill>
          <a:blip r:embed="rId2"/>
          <a:stretch>
            <a:fillRect/>
          </a:stretch>
        </p:blipFill>
        <p:spPr>
          <a:xfrm>
            <a:off x="258775" y="1417320"/>
            <a:ext cx="5212080" cy="347472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2-text-0"/>
          <p:cNvSpPr txBox="1"/>
          <p:nvPr/>
        </p:nvSpPr>
        <p:spPr>
          <a:xfrm>
            <a:off x="3870655" y="384048"/>
            <a:ext cx="7772400" cy="274320"/>
          </a:xfrm>
          <a:prstGeom prst="rect">
            <a:avLst/>
          </a:prstGeom>
          <a:noFill/>
          <a:ln/>
        </p:spPr>
        <p:txBody>
          <a:bodyPr wrap="square" lIns="0" tIns="0" rIns="0" bIns="0" rtlCol="0" anchor="t"/>
          <a:lstStyle/>
          <a:p>
            <a:pPr rtl="1" algn="r" indent="0" marL="0">
              <a:buNone/>
            </a:pPr>
            <a:r>
              <a:rPr lang="ar-JO" altLang="en-US" sz="1300" b="1" dirty="0">
                <a:solidFill>
                  <a:srgbClr val="9A0002"/>
                </a:solidFill>
                <a:latin typeface="Arial" pitchFamily="34" charset="0"/>
                <a:ea typeface="Arial" pitchFamily="34" charset="-122"/>
                <a:cs typeface="Arial" pitchFamily="34" charset="-120"/>
              </a:rPr>
              <a:t>المشكلة‏</a:t>
            </a:r>
            <a:endParaRPr lang="ar-JO" sz="1300" dirty="0"/>
          </a:p>
        </p:txBody>
      </p:sp>
      <p:sp>
        <p:nvSpPr>
          <p:cNvPr id="3" name="s2-text-1"/>
          <p:cNvSpPr txBox="1"/>
          <p:nvPr/>
        </p:nvSpPr>
        <p:spPr>
          <a:xfrm>
            <a:off x="1127455" y="658368"/>
            <a:ext cx="10515600" cy="731520"/>
          </a:xfrm>
          <a:prstGeom prst="rect">
            <a:avLst/>
          </a:prstGeom>
          <a:noFill/>
          <a:ln/>
        </p:spPr>
        <p:txBody>
          <a:bodyPr wrap="square" lIns="0" tIns="0" rIns="0" bIns="0" rtlCol="0" anchor="t"/>
          <a:lstStyle/>
          <a:p>
            <a:pPr rtl="1" algn="r" indent="0" marL="0">
              <a:buNone/>
            </a:pPr>
            <a:r>
              <a:rPr lang="ar-JO" altLang="en-US" sz="3400" b="1" dirty="0">
                <a:solidFill>
                  <a:srgbClr val="17191D"/>
                </a:solidFill>
                <a:latin typeface="Arial" pitchFamily="34" charset="0"/>
                <a:ea typeface="Arial" pitchFamily="34" charset="-122"/>
                <a:cs typeface="Arial" pitchFamily="34" charset="-120"/>
              </a:rPr>
              <a:t>تأجير السيارات اليوم عمل متعب‏</a:t>
            </a:r>
            <a:endParaRPr lang="ar-JO" sz="3400" dirty="0"/>
          </a:p>
        </p:txBody>
      </p:sp>
      <p:sp>
        <p:nvSpPr>
          <p:cNvPr id="4" name="s2-text-2"/>
          <p:cNvSpPr txBox="1"/>
          <p:nvPr/>
        </p:nvSpPr>
        <p:spPr>
          <a:xfrm>
            <a:off x="1127455" y="1371600"/>
            <a:ext cx="10515600" cy="411480"/>
          </a:xfrm>
          <a:prstGeom prst="rect">
            <a:avLst/>
          </a:prstGeom>
          <a:noFill/>
          <a:ln/>
        </p:spPr>
        <p:txBody>
          <a:bodyPr wrap="square" lIns="0" tIns="0" rIns="0" bIns="0" rtlCol="0" anchor="t"/>
          <a:lstStyle/>
          <a:p>
            <a:pPr rtl="1" algn="r" indent="0" marL="0">
              <a:buNone/>
            </a:pPr>
            <a:r>
              <a:rPr lang="ar-JO" altLang="en-US" sz="1700" dirty="0">
                <a:solidFill>
                  <a:srgbClr val="555A63"/>
                </a:solidFill>
                <a:latin typeface="Arial" pitchFamily="34" charset="0"/>
                <a:ea typeface="Arial" pitchFamily="34" charset="-122"/>
                <a:cs typeface="Arial" pitchFamily="34" charset="-120"/>
              </a:rPr>
              <a:t>معظم مكاتب التأجير تعمل بالهاتف وواتساب، وهذا يصعّب النمو.‏</a:t>
            </a:r>
            <a:endParaRPr lang="ar-JO" sz="1700" dirty="0"/>
          </a:p>
        </p:txBody>
      </p:sp>
      <p:pic>
        <p:nvPicPr>
          <p:cNvPr id="5" name="s2-img-3" descr="logo-ar-cherry">    </p:cNvPr>
          <p:cNvPicPr>
            <a:picLocks noChangeAspect="1"/>
          </p:cNvPicPr>
          <p:nvPr/>
        </p:nvPicPr>
        <p:blipFill>
          <a:blip r:embed="rId1"/>
          <a:stretch>
            <a:fillRect/>
          </a:stretch>
        </p:blipFill>
        <p:spPr>
          <a:xfrm>
            <a:off x="10225735" y="6336792"/>
            <a:ext cx="1038088" cy="237744"/>
          </a:xfrm>
          <a:prstGeom prst="rect">
            <a:avLst/>
          </a:prstGeom>
        </p:spPr>
      </p:pic>
      <p:sp>
        <p:nvSpPr>
          <p:cNvPr id="6" name="s2-rect-4"/>
          <p:cNvSpPr/>
          <p:nvPr/>
        </p:nvSpPr>
        <p:spPr>
          <a:xfrm>
            <a:off x="11130991" y="2057400"/>
            <a:ext cx="512064" cy="512064"/>
          </a:xfrm>
          <a:prstGeom prst="ellipse">
            <a:avLst/>
          </a:prstGeom>
          <a:solidFill>
            <a:srgbClr val="F3D9D6"/>
          </a:solidFill>
          <a:ln/>
        </p:spPr>
      </p:sp>
      <p:pic>
        <p:nvPicPr>
          <p:cNvPr id="7" name="s2-img-5" descr="hourglass-9A0002">    </p:cNvPr>
          <p:cNvPicPr>
            <a:picLocks noChangeAspect="1"/>
          </p:cNvPicPr>
          <p:nvPr/>
        </p:nvPicPr>
        <p:blipFill>
          <a:blip r:embed="rId2"/>
          <a:stretch>
            <a:fillRect/>
          </a:stretch>
        </p:blipFill>
        <p:spPr>
          <a:xfrm>
            <a:off x="11259007" y="2185416"/>
            <a:ext cx="256032" cy="256032"/>
          </a:xfrm>
          <a:prstGeom prst="rect">
            <a:avLst/>
          </a:prstGeom>
        </p:spPr>
      </p:pic>
      <p:sp>
        <p:nvSpPr>
          <p:cNvPr id="8" name="s2-text-6"/>
          <p:cNvSpPr txBox="1"/>
          <p:nvPr/>
        </p:nvSpPr>
        <p:spPr>
          <a:xfrm>
            <a:off x="5516575" y="2029968"/>
            <a:ext cx="5394960" cy="329184"/>
          </a:xfrm>
          <a:prstGeom prst="rect">
            <a:avLst/>
          </a:prstGeom>
          <a:noFill/>
          <a:ln/>
        </p:spPr>
        <p:txBody>
          <a:bodyPr wrap="square" lIns="0" tIns="0" rIns="0" bIns="0" rtlCol="0" anchor="t"/>
          <a:lstStyle/>
          <a:p>
            <a:pPr rtl="1" algn="r" indent="0" marL="0">
              <a:buNone/>
            </a:pPr>
            <a:r>
              <a:rPr lang="ar-JO" altLang="en-US" sz="1800" b="1" dirty="0">
                <a:solidFill>
                  <a:srgbClr val="17191D"/>
                </a:solidFill>
                <a:latin typeface="Arial" pitchFamily="34" charset="0"/>
                <a:ea typeface="Arial" pitchFamily="34" charset="-122"/>
                <a:cs typeface="Arial" pitchFamily="34" charset="-120"/>
              </a:rPr>
              <a:t>سيارات تنتظر في الأيام الهادئة‏</a:t>
            </a:r>
            <a:endParaRPr lang="ar-JO" sz="1800" dirty="0"/>
          </a:p>
        </p:txBody>
      </p:sp>
      <p:sp>
        <p:nvSpPr>
          <p:cNvPr id="9" name="s2-text-7"/>
          <p:cNvSpPr txBox="1"/>
          <p:nvPr/>
        </p:nvSpPr>
        <p:spPr>
          <a:xfrm>
            <a:off x="5516575" y="2368296"/>
            <a:ext cx="5394960" cy="45720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السيارة الواقفة لا تربح شيئاً، وتكاليفها مستمرة.‏</a:t>
            </a:r>
            <a:endParaRPr lang="ar-JO" sz="1500" dirty="0"/>
          </a:p>
        </p:txBody>
      </p:sp>
      <p:sp>
        <p:nvSpPr>
          <p:cNvPr id="10" name="s2-rect-8"/>
          <p:cNvSpPr/>
          <p:nvPr/>
        </p:nvSpPr>
        <p:spPr>
          <a:xfrm>
            <a:off x="11130991" y="3044952"/>
            <a:ext cx="512064" cy="512064"/>
          </a:xfrm>
          <a:prstGeom prst="ellipse">
            <a:avLst/>
          </a:prstGeom>
          <a:solidFill>
            <a:srgbClr val="F3D9D6"/>
          </a:solidFill>
          <a:ln/>
        </p:spPr>
      </p:sp>
      <p:pic>
        <p:nvPicPr>
          <p:cNvPr id="11" name="s2-img-9" descr="inbox-9A0002">    </p:cNvPr>
          <p:cNvPicPr>
            <a:picLocks noChangeAspect="1"/>
          </p:cNvPicPr>
          <p:nvPr/>
        </p:nvPicPr>
        <p:blipFill>
          <a:blip r:embed="rId3"/>
          <a:stretch>
            <a:fillRect/>
          </a:stretch>
        </p:blipFill>
        <p:spPr>
          <a:xfrm>
            <a:off x="11259007" y="3172968"/>
            <a:ext cx="256032" cy="256032"/>
          </a:xfrm>
          <a:prstGeom prst="rect">
            <a:avLst/>
          </a:prstGeom>
        </p:spPr>
      </p:pic>
      <p:sp>
        <p:nvSpPr>
          <p:cNvPr id="12" name="s2-text-10"/>
          <p:cNvSpPr txBox="1"/>
          <p:nvPr/>
        </p:nvSpPr>
        <p:spPr>
          <a:xfrm>
            <a:off x="5516575" y="3017520"/>
            <a:ext cx="5394960" cy="329184"/>
          </a:xfrm>
          <a:prstGeom prst="rect">
            <a:avLst/>
          </a:prstGeom>
          <a:noFill/>
          <a:ln/>
        </p:spPr>
        <p:txBody>
          <a:bodyPr wrap="square" lIns="0" tIns="0" rIns="0" bIns="0" rtlCol="0" anchor="t"/>
          <a:lstStyle/>
          <a:p>
            <a:pPr rtl="1" algn="r" indent="0" marL="0">
              <a:buNone/>
            </a:pPr>
            <a:r>
              <a:rPr lang="ar-JO" altLang="en-US" sz="1800" b="1" dirty="0">
                <a:solidFill>
                  <a:srgbClr val="17191D"/>
                </a:solidFill>
                <a:latin typeface="Arial" pitchFamily="34" charset="0"/>
                <a:ea typeface="Arial" pitchFamily="34" charset="-122"/>
                <a:cs typeface="Arial" pitchFamily="34" charset="-120"/>
              </a:rPr>
              <a:t>حجوزات تضيع‏</a:t>
            </a:r>
            <a:endParaRPr lang="ar-JO" sz="1800" dirty="0"/>
          </a:p>
        </p:txBody>
      </p:sp>
      <p:sp>
        <p:nvSpPr>
          <p:cNvPr id="13" name="s2-text-11"/>
          <p:cNvSpPr txBox="1"/>
          <p:nvPr/>
        </p:nvSpPr>
        <p:spPr>
          <a:xfrm>
            <a:off x="5516575" y="3355848"/>
            <a:ext cx="5394960" cy="45720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المكالمات وواتساب والأوراق صعبة المتابعة، والأخطاء تحدث.‏</a:t>
            </a:r>
            <a:endParaRPr lang="ar-JO" sz="1500" dirty="0"/>
          </a:p>
        </p:txBody>
      </p:sp>
      <p:sp>
        <p:nvSpPr>
          <p:cNvPr id="14" name="s2-rect-12"/>
          <p:cNvSpPr/>
          <p:nvPr/>
        </p:nvSpPr>
        <p:spPr>
          <a:xfrm>
            <a:off x="11130991" y="4032504"/>
            <a:ext cx="512064" cy="512064"/>
          </a:xfrm>
          <a:prstGeom prst="ellipse">
            <a:avLst/>
          </a:prstGeom>
          <a:solidFill>
            <a:srgbClr val="F3D9D6"/>
          </a:solidFill>
          <a:ln/>
        </p:spPr>
      </p:sp>
      <p:pic>
        <p:nvPicPr>
          <p:cNvPr id="15" name="s2-img-13" descr="x-circle-9A0002">    </p:cNvPr>
          <p:cNvPicPr>
            <a:picLocks noChangeAspect="1"/>
          </p:cNvPicPr>
          <p:nvPr/>
        </p:nvPicPr>
        <p:blipFill>
          <a:blip r:embed="rId4"/>
          <a:stretch>
            <a:fillRect/>
          </a:stretch>
        </p:blipFill>
        <p:spPr>
          <a:xfrm>
            <a:off x="11259007" y="4160520"/>
            <a:ext cx="256032" cy="256032"/>
          </a:xfrm>
          <a:prstGeom prst="rect">
            <a:avLst/>
          </a:prstGeom>
        </p:spPr>
      </p:pic>
      <p:sp>
        <p:nvSpPr>
          <p:cNvPr id="16" name="s2-text-14"/>
          <p:cNvSpPr txBox="1"/>
          <p:nvPr/>
        </p:nvSpPr>
        <p:spPr>
          <a:xfrm>
            <a:off x="5516575" y="4005072"/>
            <a:ext cx="5394960" cy="329184"/>
          </a:xfrm>
          <a:prstGeom prst="rect">
            <a:avLst/>
          </a:prstGeom>
          <a:noFill/>
          <a:ln/>
        </p:spPr>
        <p:txBody>
          <a:bodyPr wrap="square" lIns="0" tIns="0" rIns="0" bIns="0" rtlCol="0" anchor="t"/>
          <a:lstStyle/>
          <a:p>
            <a:pPr rtl="1" algn="r" indent="0" marL="0">
              <a:buNone/>
            </a:pPr>
            <a:r>
              <a:rPr lang="ar-JO" altLang="en-US" sz="1800" b="1" dirty="0">
                <a:solidFill>
                  <a:srgbClr val="17191D"/>
                </a:solidFill>
                <a:latin typeface="Arial" pitchFamily="34" charset="0"/>
                <a:ea typeface="Arial" pitchFamily="34" charset="-122"/>
                <a:cs typeface="Arial" pitchFamily="34" charset="-120"/>
              </a:rPr>
              <a:t>عدم الحضور يكلّفك اليوم‏</a:t>
            </a:r>
            <a:endParaRPr lang="ar-JO" sz="1800" dirty="0"/>
          </a:p>
        </p:txBody>
      </p:sp>
      <p:sp>
        <p:nvSpPr>
          <p:cNvPr id="17" name="s2-text-15"/>
          <p:cNvSpPr txBox="1"/>
          <p:nvPr/>
        </p:nvSpPr>
        <p:spPr>
          <a:xfrm>
            <a:off x="5516575" y="4343400"/>
            <a:ext cx="5394960" cy="45720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يلغي العميل متأخراً أو لا يأتي، فتبقى السيارة بلا عمل.‏</a:t>
            </a:r>
            <a:endParaRPr lang="ar-JO" sz="1500" dirty="0"/>
          </a:p>
        </p:txBody>
      </p:sp>
      <p:sp>
        <p:nvSpPr>
          <p:cNvPr id="18" name="s2-rect-16"/>
          <p:cNvSpPr/>
          <p:nvPr/>
        </p:nvSpPr>
        <p:spPr>
          <a:xfrm>
            <a:off x="11130991" y="5020056"/>
            <a:ext cx="512064" cy="512064"/>
          </a:xfrm>
          <a:prstGeom prst="ellipse">
            <a:avLst/>
          </a:prstGeom>
          <a:solidFill>
            <a:srgbClr val="F3D9D6"/>
          </a:solidFill>
          <a:ln/>
        </p:spPr>
      </p:sp>
      <p:pic>
        <p:nvPicPr>
          <p:cNvPr id="19" name="s2-img-17" descr="eye-off-9A0002">    </p:cNvPr>
          <p:cNvPicPr>
            <a:picLocks noChangeAspect="1"/>
          </p:cNvPicPr>
          <p:nvPr/>
        </p:nvPicPr>
        <p:blipFill>
          <a:blip r:embed="rId5"/>
          <a:stretch>
            <a:fillRect/>
          </a:stretch>
        </p:blipFill>
        <p:spPr>
          <a:xfrm>
            <a:off x="11259007" y="5148072"/>
            <a:ext cx="256032" cy="256032"/>
          </a:xfrm>
          <a:prstGeom prst="rect">
            <a:avLst/>
          </a:prstGeom>
        </p:spPr>
      </p:pic>
      <p:sp>
        <p:nvSpPr>
          <p:cNvPr id="20" name="s2-text-18"/>
          <p:cNvSpPr txBox="1"/>
          <p:nvPr/>
        </p:nvSpPr>
        <p:spPr>
          <a:xfrm>
            <a:off x="5516575" y="4992624"/>
            <a:ext cx="5394960" cy="329184"/>
          </a:xfrm>
          <a:prstGeom prst="rect">
            <a:avLst/>
          </a:prstGeom>
          <a:noFill/>
          <a:ln/>
        </p:spPr>
        <p:txBody>
          <a:bodyPr wrap="square" lIns="0" tIns="0" rIns="0" bIns="0" rtlCol="0" anchor="t"/>
          <a:lstStyle/>
          <a:p>
            <a:pPr rtl="1" algn="r" indent="0" marL="0">
              <a:buNone/>
            </a:pPr>
            <a:r>
              <a:rPr lang="ar-JO" altLang="en-US" sz="1800" b="1" dirty="0">
                <a:solidFill>
                  <a:srgbClr val="17191D"/>
                </a:solidFill>
                <a:latin typeface="Arial" pitchFamily="34" charset="0"/>
                <a:ea typeface="Arial" pitchFamily="34" charset="-122"/>
                <a:cs typeface="Arial" pitchFamily="34" charset="-120"/>
              </a:rPr>
              <a:t>صعوبة الظهور على الإنترنت‏</a:t>
            </a:r>
            <a:endParaRPr lang="ar-JO" sz="1800" dirty="0"/>
          </a:p>
        </p:txBody>
      </p:sp>
      <p:sp>
        <p:nvSpPr>
          <p:cNvPr id="21" name="s2-text-19"/>
          <p:cNvSpPr txBox="1"/>
          <p:nvPr/>
        </p:nvSpPr>
        <p:spPr>
          <a:xfrm>
            <a:off x="5516575" y="5330952"/>
            <a:ext cx="5394960" cy="45720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الإعلانات والموقع الإلكتروني يحتاجان وقتاً ومالاً لا تملكه المكاتب الصغيرة.‏</a:t>
            </a:r>
            <a:endParaRPr lang="ar-JO" sz="1500" dirty="0"/>
          </a:p>
        </p:txBody>
      </p:sp>
      <p:sp>
        <p:nvSpPr>
          <p:cNvPr id="22" name="s2-rect-20"/>
          <p:cNvSpPr/>
          <p:nvPr/>
        </p:nvSpPr>
        <p:spPr>
          <a:xfrm>
            <a:off x="551383" y="1965960"/>
            <a:ext cx="4599432" cy="4023360"/>
          </a:xfrm>
          <a:prstGeom prst="roundRect">
            <a:avLst>
              <a:gd name="adj" fmla="val 6818"/>
            </a:avLst>
          </a:prstGeom>
          <a:solidFill>
            <a:srgbClr val="F3F4F6"/>
          </a:solidFill>
          <a:ln/>
        </p:spPr>
      </p:sp>
      <p:pic>
        <p:nvPicPr>
          <p:cNvPr id="23" name="s2-img-21" descr="problem">    </p:cNvPr>
          <p:cNvPicPr>
            <a:picLocks noChangeAspect="1"/>
          </p:cNvPicPr>
          <p:nvPr/>
        </p:nvPicPr>
        <p:blipFill>
          <a:blip r:embed="rId6"/>
          <a:stretch>
            <a:fillRect/>
          </a:stretch>
        </p:blipFill>
        <p:spPr>
          <a:xfrm>
            <a:off x="551383" y="2444496"/>
            <a:ext cx="4599432" cy="3066288"/>
          </a:xfrm>
          <a:prstGeom prst="rect">
            <a:avLst/>
          </a:prstGeom>
        </p:spPr>
      </p:pic>
      <p:sp>
        <p:nvSpPr>
          <p:cNvPr id="24" name="s2-text-22"/>
          <p:cNvSpPr txBox="1"/>
          <p:nvPr/>
        </p:nvSpPr>
        <p:spPr>
          <a:xfrm>
            <a:off x="548640" y="6327648"/>
            <a:ext cx="1280160" cy="274320"/>
          </a:xfrm>
          <a:prstGeom prst="rect">
            <a:avLst/>
          </a:prstGeom>
          <a:noFill/>
          <a:ln/>
        </p:spPr>
        <p:txBody>
          <a:bodyPr wrap="square" lIns="0" tIns="0" rIns="0" bIns="0" rtlCol="0" anchor="t"/>
          <a:lstStyle/>
          <a:p>
            <a:pPr algn="l" indent="0" marL="0">
              <a:buNone/>
            </a:pPr>
            <a:r>
              <a:rPr lang="ar-JO" altLang="en-US" sz="1200" dirty="0">
                <a:solidFill>
                  <a:srgbClr val="555A63"/>
                </a:solidFill>
                <a:latin typeface="Arial" pitchFamily="34" charset="0"/>
                <a:ea typeface="Arial" pitchFamily="34" charset="-122"/>
                <a:cs typeface="Arial" pitchFamily="34" charset="-120"/>
              </a:rPr>
              <a:t>02 / 22</a:t>
            </a:r>
            <a:endParaRPr lang="ar-JO"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3-text-0"/>
          <p:cNvSpPr txBox="1"/>
          <p:nvPr/>
        </p:nvSpPr>
        <p:spPr>
          <a:xfrm>
            <a:off x="3870655" y="384048"/>
            <a:ext cx="7772400" cy="274320"/>
          </a:xfrm>
          <a:prstGeom prst="rect">
            <a:avLst/>
          </a:prstGeom>
          <a:noFill/>
          <a:ln/>
        </p:spPr>
        <p:txBody>
          <a:bodyPr wrap="square" lIns="0" tIns="0" rIns="0" bIns="0" rtlCol="0" anchor="t"/>
          <a:lstStyle/>
          <a:p>
            <a:pPr rtl="1" algn="r" indent="0" marL="0">
              <a:buNone/>
            </a:pPr>
            <a:r>
              <a:rPr lang="ar-JO" altLang="en-US" sz="1300" b="1" dirty="0">
                <a:solidFill>
                  <a:srgbClr val="9A0002"/>
                </a:solidFill>
                <a:latin typeface="Arial" pitchFamily="34" charset="0"/>
                <a:ea typeface="Arial" pitchFamily="34" charset="-122"/>
                <a:cs typeface="Arial" pitchFamily="34" charset="-120"/>
              </a:rPr>
              <a:t>ما هي يور درايف‏</a:t>
            </a:r>
            <a:endParaRPr lang="ar-JO" sz="1300" dirty="0"/>
          </a:p>
        </p:txBody>
      </p:sp>
      <p:sp>
        <p:nvSpPr>
          <p:cNvPr id="3" name="s3-text-1"/>
          <p:cNvSpPr txBox="1"/>
          <p:nvPr/>
        </p:nvSpPr>
        <p:spPr>
          <a:xfrm>
            <a:off x="1127455" y="658368"/>
            <a:ext cx="10515600" cy="731520"/>
          </a:xfrm>
          <a:prstGeom prst="rect">
            <a:avLst/>
          </a:prstGeom>
          <a:noFill/>
          <a:ln/>
        </p:spPr>
        <p:txBody>
          <a:bodyPr wrap="square" lIns="0" tIns="0" rIns="0" bIns="0" rtlCol="0" anchor="t"/>
          <a:lstStyle/>
          <a:p>
            <a:pPr rtl="1" algn="r" indent="0" marL="0">
              <a:buNone/>
            </a:pPr>
            <a:r>
              <a:rPr lang="ar-JO" altLang="en-US" sz="3400" b="1" dirty="0">
                <a:solidFill>
                  <a:srgbClr val="17191D"/>
                </a:solidFill>
                <a:latin typeface="Arial" pitchFamily="34" charset="0"/>
                <a:ea typeface="Arial" pitchFamily="34" charset="-122"/>
                <a:cs typeface="Arial" pitchFamily="34" charset="-120"/>
              </a:rPr>
              <a:t>مكان واحد يستأجر منه الأردن سيارته‏</a:t>
            </a:r>
            <a:endParaRPr lang="ar-JO" sz="3400" dirty="0"/>
          </a:p>
        </p:txBody>
      </p:sp>
      <p:sp>
        <p:nvSpPr>
          <p:cNvPr id="4" name="s3-text-2"/>
          <p:cNvSpPr txBox="1"/>
          <p:nvPr/>
        </p:nvSpPr>
        <p:spPr>
          <a:xfrm>
            <a:off x="1127455" y="1371600"/>
            <a:ext cx="10515600" cy="411480"/>
          </a:xfrm>
          <a:prstGeom prst="rect">
            <a:avLst/>
          </a:prstGeom>
          <a:noFill/>
          <a:ln/>
        </p:spPr>
        <p:txBody>
          <a:bodyPr wrap="square" lIns="0" tIns="0" rIns="0" bIns="0" rtlCol="0" anchor="t"/>
          <a:lstStyle/>
          <a:p>
            <a:pPr rtl="1" algn="r" indent="0" marL="0">
              <a:buNone/>
            </a:pPr>
            <a:r>
              <a:rPr lang="ar-JO" altLang="en-US" sz="1700" dirty="0">
                <a:solidFill>
                  <a:srgbClr val="555A63"/>
                </a:solidFill>
                <a:latin typeface="Arial" pitchFamily="34" charset="0"/>
                <a:ea typeface="Arial" pitchFamily="34" charset="-122"/>
                <a:cs typeface="Arial" pitchFamily="34" charset="-120"/>
              </a:rPr>
              <a:t>العملاء يبحثون ويقارنون ويحجزون من شركاء كثيرين، وأنت تحصل على الحجوزات.‏</a:t>
            </a:r>
            <a:endParaRPr lang="ar-JO" sz="1700" dirty="0"/>
          </a:p>
        </p:txBody>
      </p:sp>
      <p:pic>
        <p:nvPicPr>
          <p:cNvPr id="5" name="s3-img-3" descr="logo-ar-cherry">    </p:cNvPr>
          <p:cNvPicPr>
            <a:picLocks noChangeAspect="1"/>
          </p:cNvPicPr>
          <p:nvPr/>
        </p:nvPicPr>
        <p:blipFill>
          <a:blip r:embed="rId1"/>
          <a:stretch>
            <a:fillRect/>
          </a:stretch>
        </p:blipFill>
        <p:spPr>
          <a:xfrm>
            <a:off x="10225735" y="6336792"/>
            <a:ext cx="1038088" cy="237744"/>
          </a:xfrm>
          <a:prstGeom prst="rect">
            <a:avLst/>
          </a:prstGeom>
        </p:spPr>
      </p:pic>
      <p:sp>
        <p:nvSpPr>
          <p:cNvPr id="6" name="s3-rect-4"/>
          <p:cNvSpPr/>
          <p:nvPr/>
        </p:nvSpPr>
        <p:spPr>
          <a:xfrm>
            <a:off x="6705295" y="1965960"/>
            <a:ext cx="4937760" cy="4023360"/>
          </a:xfrm>
          <a:prstGeom prst="roundRect">
            <a:avLst>
              <a:gd name="adj" fmla="val 6818"/>
            </a:avLst>
          </a:prstGeom>
          <a:solidFill>
            <a:srgbClr val="F3F4F6"/>
          </a:solidFill>
          <a:ln/>
        </p:spPr>
      </p:sp>
      <p:pic>
        <p:nvPicPr>
          <p:cNvPr id="7" name="s3-img-5" descr="marketplace">    </p:cNvPr>
          <p:cNvPicPr>
            <a:picLocks noChangeAspect="1"/>
          </p:cNvPicPr>
          <p:nvPr/>
        </p:nvPicPr>
        <p:blipFill>
          <a:blip r:embed="rId2"/>
          <a:stretch>
            <a:fillRect/>
          </a:stretch>
        </p:blipFill>
        <p:spPr>
          <a:xfrm>
            <a:off x="6705295" y="2331720"/>
            <a:ext cx="4937760" cy="3291840"/>
          </a:xfrm>
          <a:prstGeom prst="rect">
            <a:avLst/>
          </a:prstGeom>
        </p:spPr>
      </p:pic>
      <p:sp>
        <p:nvSpPr>
          <p:cNvPr id="8" name="s3-rect-6"/>
          <p:cNvSpPr/>
          <p:nvPr/>
        </p:nvSpPr>
        <p:spPr>
          <a:xfrm>
            <a:off x="551383" y="1965960"/>
            <a:ext cx="5788152" cy="1207008"/>
          </a:xfrm>
          <a:prstGeom prst="roundRect">
            <a:avLst>
              <a:gd name="adj" fmla="val 13636"/>
            </a:avLst>
          </a:prstGeom>
          <a:solidFill>
            <a:srgbClr val="F3F4F6"/>
          </a:solidFill>
          <a:ln/>
        </p:spPr>
      </p:sp>
      <p:sp>
        <p:nvSpPr>
          <p:cNvPr id="9" name="s3-text-7"/>
          <p:cNvSpPr txBox="1"/>
          <p:nvPr/>
        </p:nvSpPr>
        <p:spPr>
          <a:xfrm>
            <a:off x="761695" y="2103120"/>
            <a:ext cx="5303520" cy="329184"/>
          </a:xfrm>
          <a:prstGeom prst="rect">
            <a:avLst/>
          </a:prstGeom>
          <a:noFill/>
          <a:ln/>
        </p:spPr>
        <p:txBody>
          <a:bodyPr wrap="square" lIns="0" tIns="0" rIns="0" bIns="0" rtlCol="0" anchor="t"/>
          <a:lstStyle/>
          <a:p>
            <a:pPr rtl="1" algn="r" indent="0" marL="0">
              <a:buNone/>
            </a:pPr>
            <a:r>
              <a:rPr lang="ar-JO" altLang="en-US" sz="1800" b="1" dirty="0">
                <a:solidFill>
                  <a:srgbClr val="9A0002"/>
                </a:solidFill>
                <a:latin typeface="Arial" pitchFamily="34" charset="0"/>
                <a:ea typeface="Arial" pitchFamily="34" charset="-122"/>
                <a:cs typeface="Arial" pitchFamily="34" charset="-120"/>
              </a:rPr>
              <a:t>شركات التأجير‏</a:t>
            </a:r>
            <a:endParaRPr lang="ar-JO" sz="1800" dirty="0"/>
          </a:p>
        </p:txBody>
      </p:sp>
      <p:sp>
        <p:nvSpPr>
          <p:cNvPr id="10" name="s3-text-8"/>
          <p:cNvSpPr txBox="1"/>
          <p:nvPr/>
        </p:nvSpPr>
        <p:spPr>
          <a:xfrm>
            <a:off x="761695" y="2441448"/>
            <a:ext cx="5303520" cy="640080"/>
          </a:xfrm>
          <a:prstGeom prst="rect">
            <a:avLst/>
          </a:prstGeom>
          <a:noFill/>
          <a:ln/>
        </p:spPr>
        <p:txBody>
          <a:bodyPr wrap="square" lIns="0" tIns="0" rIns="0" bIns="0" rtlCol="0" anchor="t"/>
          <a:lstStyle/>
          <a:p>
            <a:pPr rtl="1" algn="r" indent="0" marL="0">
              <a:buNone/>
            </a:pPr>
            <a:r>
              <a:rPr lang="ar-JO" altLang="en-US" sz="1600" dirty="0">
                <a:solidFill>
                  <a:srgbClr val="17191D"/>
                </a:solidFill>
                <a:latin typeface="Arial" pitchFamily="34" charset="0"/>
                <a:ea typeface="Arial" pitchFamily="34" charset="-122"/>
                <a:cs typeface="Arial" pitchFamily="34" charset="-120"/>
              </a:rPr>
              <a:t>اعرض أسطولك: قيادة ذاتية أو مع سائق، يومي أو شهري. كل فرع وكل سيارة.‏</a:t>
            </a:r>
            <a:endParaRPr lang="ar-JO" sz="1600" dirty="0"/>
          </a:p>
        </p:txBody>
      </p:sp>
      <p:sp>
        <p:nvSpPr>
          <p:cNvPr id="11" name="s3-rect-9"/>
          <p:cNvSpPr/>
          <p:nvPr/>
        </p:nvSpPr>
        <p:spPr>
          <a:xfrm>
            <a:off x="551383" y="3337560"/>
            <a:ext cx="5788152" cy="1207008"/>
          </a:xfrm>
          <a:prstGeom prst="roundRect">
            <a:avLst>
              <a:gd name="adj" fmla="val 13636"/>
            </a:avLst>
          </a:prstGeom>
          <a:solidFill>
            <a:srgbClr val="F3F4F6"/>
          </a:solidFill>
          <a:ln/>
        </p:spPr>
      </p:sp>
      <p:sp>
        <p:nvSpPr>
          <p:cNvPr id="12" name="s3-text-10"/>
          <p:cNvSpPr txBox="1"/>
          <p:nvPr/>
        </p:nvSpPr>
        <p:spPr>
          <a:xfrm>
            <a:off x="761695" y="3474720"/>
            <a:ext cx="5303520" cy="329184"/>
          </a:xfrm>
          <a:prstGeom prst="rect">
            <a:avLst/>
          </a:prstGeom>
          <a:noFill/>
          <a:ln/>
        </p:spPr>
        <p:txBody>
          <a:bodyPr wrap="square" lIns="0" tIns="0" rIns="0" bIns="0" rtlCol="0" anchor="t"/>
          <a:lstStyle/>
          <a:p>
            <a:pPr rtl="1" algn="r" indent="0" marL="0">
              <a:buNone/>
            </a:pPr>
            <a:r>
              <a:rPr lang="ar-JO" altLang="en-US" sz="1800" b="1" dirty="0">
                <a:solidFill>
                  <a:srgbClr val="9A0002"/>
                </a:solidFill>
                <a:latin typeface="Arial" pitchFamily="34" charset="0"/>
                <a:ea typeface="Arial" pitchFamily="34" charset="-122"/>
                <a:cs typeface="Arial" pitchFamily="34" charset="-120"/>
              </a:rPr>
              <a:t>مالكو السيارات‏</a:t>
            </a:r>
            <a:endParaRPr lang="ar-JO" sz="1800" dirty="0"/>
          </a:p>
        </p:txBody>
      </p:sp>
      <p:sp>
        <p:nvSpPr>
          <p:cNvPr id="13" name="s3-text-11"/>
          <p:cNvSpPr txBox="1"/>
          <p:nvPr/>
        </p:nvSpPr>
        <p:spPr>
          <a:xfrm>
            <a:off x="761695" y="3813048"/>
            <a:ext cx="5303520" cy="640080"/>
          </a:xfrm>
          <a:prstGeom prst="rect">
            <a:avLst/>
          </a:prstGeom>
          <a:noFill/>
          <a:ln/>
        </p:spPr>
        <p:txBody>
          <a:bodyPr wrap="square" lIns="0" tIns="0" rIns="0" bIns="0" rtlCol="0" anchor="t"/>
          <a:lstStyle/>
          <a:p>
            <a:pPr rtl="1" algn="r" indent="0" marL="0">
              <a:buNone/>
            </a:pPr>
            <a:r>
              <a:rPr lang="ar-JO" altLang="en-US" sz="1600" dirty="0">
                <a:solidFill>
                  <a:srgbClr val="17191D"/>
                </a:solidFill>
                <a:latin typeface="Arial" pitchFamily="34" charset="0"/>
                <a:ea typeface="Arial" pitchFamily="34" charset="-122"/>
                <a:cs typeface="Arial" pitchFamily="34" charset="-120"/>
              </a:rPr>
              <a:t>أجّر سيارتك وأنت أو سائقك خلف المقود، واربح في أيام فراغك.‏</a:t>
            </a:r>
            <a:endParaRPr lang="ar-JO" sz="1600" dirty="0"/>
          </a:p>
        </p:txBody>
      </p:sp>
      <p:sp>
        <p:nvSpPr>
          <p:cNvPr id="14" name="s3-rect-12"/>
          <p:cNvSpPr/>
          <p:nvPr/>
        </p:nvSpPr>
        <p:spPr>
          <a:xfrm>
            <a:off x="551383" y="4709160"/>
            <a:ext cx="5788152" cy="1207008"/>
          </a:xfrm>
          <a:prstGeom prst="roundRect">
            <a:avLst>
              <a:gd name="adj" fmla="val 13636"/>
            </a:avLst>
          </a:prstGeom>
          <a:solidFill>
            <a:srgbClr val="F3F4F6"/>
          </a:solidFill>
          <a:ln/>
        </p:spPr>
      </p:sp>
      <p:sp>
        <p:nvSpPr>
          <p:cNvPr id="15" name="s3-text-13"/>
          <p:cNvSpPr txBox="1"/>
          <p:nvPr/>
        </p:nvSpPr>
        <p:spPr>
          <a:xfrm>
            <a:off x="761695" y="4846320"/>
            <a:ext cx="5303520" cy="329184"/>
          </a:xfrm>
          <a:prstGeom prst="rect">
            <a:avLst/>
          </a:prstGeom>
          <a:noFill/>
          <a:ln/>
        </p:spPr>
        <p:txBody>
          <a:bodyPr wrap="square" lIns="0" tIns="0" rIns="0" bIns="0" rtlCol="0" anchor="t"/>
          <a:lstStyle/>
          <a:p>
            <a:pPr rtl="1" algn="r" indent="0" marL="0">
              <a:buNone/>
            </a:pPr>
            <a:r>
              <a:rPr lang="ar-JO" altLang="en-US" sz="1800" b="1" dirty="0">
                <a:solidFill>
                  <a:srgbClr val="9A0002"/>
                </a:solidFill>
                <a:latin typeface="Arial" pitchFamily="34" charset="0"/>
                <a:ea typeface="Arial" pitchFamily="34" charset="-122"/>
                <a:cs typeface="Arial" pitchFamily="34" charset="-120"/>
              </a:rPr>
              <a:t>العملاء‏</a:t>
            </a:r>
            <a:endParaRPr lang="ar-JO" sz="1800" dirty="0"/>
          </a:p>
        </p:txBody>
      </p:sp>
      <p:sp>
        <p:nvSpPr>
          <p:cNvPr id="16" name="s3-text-14"/>
          <p:cNvSpPr txBox="1"/>
          <p:nvPr/>
        </p:nvSpPr>
        <p:spPr>
          <a:xfrm>
            <a:off x="761695" y="5184648"/>
            <a:ext cx="5303520" cy="640080"/>
          </a:xfrm>
          <a:prstGeom prst="rect">
            <a:avLst/>
          </a:prstGeom>
          <a:noFill/>
          <a:ln/>
        </p:spPr>
        <p:txBody>
          <a:bodyPr wrap="square" lIns="0" tIns="0" rIns="0" bIns="0" rtlCol="0" anchor="t"/>
          <a:lstStyle/>
          <a:p>
            <a:pPr rtl="1" algn="r" indent="0" marL="0">
              <a:buNone/>
            </a:pPr>
            <a:r>
              <a:rPr lang="ar-JO" altLang="en-US" sz="1600" dirty="0">
                <a:solidFill>
                  <a:srgbClr val="17191D"/>
                </a:solidFill>
                <a:latin typeface="Arial" pitchFamily="34" charset="0"/>
                <a:ea typeface="Arial" pitchFamily="34" charset="-122"/>
                <a:cs typeface="Arial" pitchFamily="34" charset="-120"/>
              </a:rPr>
              <a:t>السكان والزوار يحجزون من الموقع أو تطبيق iPhone، بالعربية أو الإنجليزية.‏</a:t>
            </a:r>
            <a:endParaRPr lang="ar-JO" sz="1600" dirty="0"/>
          </a:p>
        </p:txBody>
      </p:sp>
      <p:sp>
        <p:nvSpPr>
          <p:cNvPr id="17" name="s3-text-15"/>
          <p:cNvSpPr txBox="1"/>
          <p:nvPr/>
        </p:nvSpPr>
        <p:spPr>
          <a:xfrm>
            <a:off x="548640" y="6327648"/>
            <a:ext cx="1280160" cy="274320"/>
          </a:xfrm>
          <a:prstGeom prst="rect">
            <a:avLst/>
          </a:prstGeom>
          <a:noFill/>
          <a:ln/>
        </p:spPr>
        <p:txBody>
          <a:bodyPr wrap="square" lIns="0" tIns="0" rIns="0" bIns="0" rtlCol="0" anchor="t"/>
          <a:lstStyle/>
          <a:p>
            <a:pPr algn="l" indent="0" marL="0">
              <a:buNone/>
            </a:pPr>
            <a:r>
              <a:rPr lang="ar-JO" altLang="en-US" sz="1200" dirty="0">
                <a:solidFill>
                  <a:srgbClr val="555A63"/>
                </a:solidFill>
                <a:latin typeface="Arial" pitchFamily="34" charset="0"/>
                <a:ea typeface="Arial" pitchFamily="34" charset="-122"/>
                <a:cs typeface="Arial" pitchFamily="34" charset="-120"/>
              </a:rPr>
              <a:t>03 / 22</a:t>
            </a:r>
            <a:endParaRPr lang="ar-JO"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4-text-0"/>
          <p:cNvSpPr txBox="1"/>
          <p:nvPr/>
        </p:nvSpPr>
        <p:spPr>
          <a:xfrm>
            <a:off x="3870655" y="384048"/>
            <a:ext cx="7772400" cy="274320"/>
          </a:xfrm>
          <a:prstGeom prst="rect">
            <a:avLst/>
          </a:prstGeom>
          <a:noFill/>
          <a:ln/>
        </p:spPr>
        <p:txBody>
          <a:bodyPr wrap="square" lIns="0" tIns="0" rIns="0" bIns="0" rtlCol="0" anchor="t"/>
          <a:lstStyle/>
          <a:p>
            <a:pPr rtl="1" algn="r" indent="0" marL="0">
              <a:buNone/>
            </a:pPr>
            <a:r>
              <a:rPr lang="ar-JO" altLang="en-US" sz="1300" b="1" dirty="0">
                <a:solidFill>
                  <a:srgbClr val="9A0002"/>
                </a:solidFill>
                <a:latin typeface="Arial" pitchFamily="34" charset="0"/>
                <a:ea typeface="Arial" pitchFamily="34" charset="-122"/>
                <a:cs typeface="Arial" pitchFamily="34" charset="-120"/>
              </a:rPr>
              <a:t>كيف تعمل‏</a:t>
            </a:r>
            <a:endParaRPr lang="ar-JO" sz="1300" dirty="0"/>
          </a:p>
        </p:txBody>
      </p:sp>
      <p:sp>
        <p:nvSpPr>
          <p:cNvPr id="3" name="s4-text-1"/>
          <p:cNvSpPr txBox="1"/>
          <p:nvPr/>
        </p:nvSpPr>
        <p:spPr>
          <a:xfrm>
            <a:off x="1127455" y="658368"/>
            <a:ext cx="10515600" cy="731520"/>
          </a:xfrm>
          <a:prstGeom prst="rect">
            <a:avLst/>
          </a:prstGeom>
          <a:noFill/>
          <a:ln/>
        </p:spPr>
        <p:txBody>
          <a:bodyPr wrap="square" lIns="0" tIns="0" rIns="0" bIns="0" rtlCol="0" anchor="t"/>
          <a:lstStyle/>
          <a:p>
            <a:pPr rtl="1" algn="r" indent="0" marL="0">
              <a:buNone/>
            </a:pPr>
            <a:r>
              <a:rPr lang="ar-JO" altLang="en-US" sz="3400" b="1" dirty="0">
                <a:solidFill>
                  <a:srgbClr val="17191D"/>
                </a:solidFill>
                <a:latin typeface="Arial" pitchFamily="34" charset="0"/>
                <a:ea typeface="Arial" pitchFamily="34" charset="-122"/>
                <a:cs typeface="Arial" pitchFamily="34" charset="-120"/>
              </a:rPr>
              <a:t>أربع خطوات بسيطة‏</a:t>
            </a:r>
            <a:endParaRPr lang="ar-JO" sz="3400" dirty="0"/>
          </a:p>
        </p:txBody>
      </p:sp>
      <p:sp>
        <p:nvSpPr>
          <p:cNvPr id="4" name="s4-text-2"/>
          <p:cNvSpPr txBox="1"/>
          <p:nvPr/>
        </p:nvSpPr>
        <p:spPr>
          <a:xfrm>
            <a:off x="1127455" y="1371600"/>
            <a:ext cx="10515600" cy="411480"/>
          </a:xfrm>
          <a:prstGeom prst="rect">
            <a:avLst/>
          </a:prstGeom>
          <a:noFill/>
          <a:ln/>
        </p:spPr>
        <p:txBody>
          <a:bodyPr wrap="square" lIns="0" tIns="0" rIns="0" bIns="0" rtlCol="0" anchor="t"/>
          <a:lstStyle/>
          <a:p>
            <a:pPr rtl="1" algn="r" indent="0" marL="0">
              <a:buNone/>
            </a:pPr>
            <a:r>
              <a:rPr lang="ar-JO" altLang="en-US" sz="1700" dirty="0">
                <a:solidFill>
                  <a:srgbClr val="555A63"/>
                </a:solidFill>
                <a:latin typeface="Arial" pitchFamily="34" charset="0"/>
                <a:ea typeface="Arial" pitchFamily="34" charset="-122"/>
                <a:cs typeface="Arial" pitchFamily="34" charset="-120"/>
              </a:rPr>
              <a:t>من التسجيل حتى أول حجز. بدون أي خبرة تقنية.‏</a:t>
            </a:r>
            <a:endParaRPr lang="ar-JO" sz="1700" dirty="0"/>
          </a:p>
        </p:txBody>
      </p:sp>
      <p:pic>
        <p:nvPicPr>
          <p:cNvPr id="5" name="s4-img-3" descr="logo-ar-cherry">    </p:cNvPr>
          <p:cNvPicPr>
            <a:picLocks noChangeAspect="1"/>
          </p:cNvPicPr>
          <p:nvPr/>
        </p:nvPicPr>
        <p:blipFill>
          <a:blip r:embed="rId1"/>
          <a:stretch>
            <a:fillRect/>
          </a:stretch>
        </p:blipFill>
        <p:spPr>
          <a:xfrm>
            <a:off x="10225735" y="6336792"/>
            <a:ext cx="1038088" cy="237744"/>
          </a:xfrm>
          <a:prstGeom prst="rect">
            <a:avLst/>
          </a:prstGeom>
        </p:spPr>
      </p:pic>
      <p:sp>
        <p:nvSpPr>
          <p:cNvPr id="6" name="s4-rect-4"/>
          <p:cNvSpPr/>
          <p:nvPr/>
        </p:nvSpPr>
        <p:spPr>
          <a:xfrm>
            <a:off x="9075191" y="1965960"/>
            <a:ext cx="2567864" cy="4023360"/>
          </a:xfrm>
          <a:prstGeom prst="roundRect">
            <a:avLst>
              <a:gd name="adj" fmla="val 8902"/>
            </a:avLst>
          </a:prstGeom>
          <a:solidFill>
            <a:srgbClr val="F3F4F6"/>
          </a:solidFill>
          <a:ln/>
        </p:spPr>
      </p:sp>
      <p:pic>
        <p:nvPicPr>
          <p:cNvPr id="7" name="s4-img-5" descr="step-signup">    </p:cNvPr>
          <p:cNvPicPr>
            <a:picLocks noChangeAspect="1"/>
          </p:cNvPicPr>
          <p:nvPr/>
        </p:nvPicPr>
        <p:blipFill>
          <a:blip r:embed="rId2"/>
          <a:stretch>
            <a:fillRect/>
          </a:stretch>
        </p:blipFill>
        <p:spPr>
          <a:xfrm>
            <a:off x="9166631" y="2057400"/>
            <a:ext cx="2384984" cy="1589989"/>
          </a:xfrm>
          <a:prstGeom prst="rect">
            <a:avLst/>
          </a:prstGeom>
        </p:spPr>
      </p:pic>
      <p:sp>
        <p:nvSpPr>
          <p:cNvPr id="8" name="s4-rect-6"/>
          <p:cNvSpPr/>
          <p:nvPr/>
        </p:nvSpPr>
        <p:spPr>
          <a:xfrm>
            <a:off x="10911535" y="3749040"/>
            <a:ext cx="457200" cy="457200"/>
          </a:xfrm>
          <a:prstGeom prst="ellipse">
            <a:avLst/>
          </a:prstGeom>
          <a:solidFill>
            <a:srgbClr val="9A0002"/>
          </a:solidFill>
          <a:ln/>
        </p:spPr>
      </p:sp>
      <p:sp>
        <p:nvSpPr>
          <p:cNvPr id="9" name="s4-text-7"/>
          <p:cNvSpPr txBox="1"/>
          <p:nvPr/>
        </p:nvSpPr>
        <p:spPr>
          <a:xfrm>
            <a:off x="10911535" y="3749040"/>
            <a:ext cx="457200" cy="457200"/>
          </a:xfrm>
          <a:prstGeom prst="rect">
            <a:avLst/>
          </a:prstGeom>
          <a:noFill/>
          <a:ln/>
        </p:spPr>
        <p:txBody>
          <a:bodyPr wrap="square" lIns="0" tIns="0" rIns="0" bIns="0" rtlCol="0" anchor="ctr"/>
          <a:lstStyle/>
          <a:p>
            <a:pPr algn="ctr" indent="0" marL="0">
              <a:buNone/>
            </a:pPr>
            <a:r>
              <a:rPr lang="ar-JO" altLang="en-US" sz="1600" b="1" dirty="0">
                <a:solidFill>
                  <a:srgbClr val="FFFFFF"/>
                </a:solidFill>
                <a:latin typeface="Arial" pitchFamily="34" charset="0"/>
                <a:ea typeface="Arial" pitchFamily="34" charset="-122"/>
                <a:cs typeface="Arial" pitchFamily="34" charset="-120"/>
              </a:rPr>
              <a:t>1</a:t>
            </a:r>
            <a:endParaRPr lang="ar-JO" sz="1600" dirty="0"/>
          </a:p>
        </p:txBody>
      </p:sp>
      <p:sp>
        <p:nvSpPr>
          <p:cNvPr id="10" name="s4-text-8"/>
          <p:cNvSpPr txBox="1"/>
          <p:nvPr/>
        </p:nvSpPr>
        <p:spPr>
          <a:xfrm>
            <a:off x="9349511" y="4297680"/>
            <a:ext cx="2019224" cy="365760"/>
          </a:xfrm>
          <a:prstGeom prst="rect">
            <a:avLst/>
          </a:prstGeom>
          <a:noFill/>
          <a:ln/>
        </p:spPr>
        <p:txBody>
          <a:bodyPr wrap="square" lIns="0" tIns="0" rIns="0" bIns="0" rtlCol="0" anchor="t"/>
          <a:lstStyle/>
          <a:p>
            <a:pPr rtl="1" algn="r" indent="0" marL="0">
              <a:buNone/>
            </a:pPr>
            <a:r>
              <a:rPr lang="ar-JO" altLang="en-US" sz="2000" b="1" dirty="0">
                <a:solidFill>
                  <a:srgbClr val="17191D"/>
                </a:solidFill>
                <a:latin typeface="Arial" pitchFamily="34" charset="0"/>
                <a:ea typeface="Arial" pitchFamily="34" charset="-122"/>
                <a:cs typeface="Arial" pitchFamily="34" charset="-120"/>
              </a:rPr>
              <a:t>سجّل‏</a:t>
            </a:r>
            <a:endParaRPr lang="ar-JO" sz="2000" dirty="0"/>
          </a:p>
        </p:txBody>
      </p:sp>
      <p:sp>
        <p:nvSpPr>
          <p:cNvPr id="11" name="s4-text-9"/>
          <p:cNvSpPr txBox="1"/>
          <p:nvPr/>
        </p:nvSpPr>
        <p:spPr>
          <a:xfrm>
            <a:off x="9349511" y="4709160"/>
            <a:ext cx="2019224" cy="1143000"/>
          </a:xfrm>
          <a:prstGeom prst="rect">
            <a:avLst/>
          </a:prstGeom>
          <a:noFill/>
          <a:ln/>
        </p:spPr>
        <p:txBody>
          <a:bodyPr wrap="square" lIns="0" tIns="0" rIns="0" bIns="0" rtlCol="0" anchor="t"/>
          <a:lstStyle/>
          <a:p>
            <a:pPr rtl="1" algn="r" indent="0" marL="0">
              <a:buNone/>
            </a:pPr>
            <a:r>
              <a:rPr lang="ar-JO" altLang="en-US" sz="1600" dirty="0">
                <a:solidFill>
                  <a:srgbClr val="555A63"/>
                </a:solidFill>
                <a:latin typeface="Arial" pitchFamily="34" charset="0"/>
                <a:ea typeface="Arial" pitchFamily="34" charset="-122"/>
                <a:cs typeface="Arial" pitchFamily="34" charset="-120"/>
              </a:rPr>
              <a:t>سجّل برقم هاتفك وأرسل أوراقك.‏</a:t>
            </a:r>
            <a:endParaRPr lang="ar-JO" sz="1600" dirty="0"/>
          </a:p>
        </p:txBody>
      </p:sp>
      <p:sp>
        <p:nvSpPr>
          <p:cNvPr id="12" name="s4-rect-10"/>
          <p:cNvSpPr/>
          <p:nvPr/>
        </p:nvSpPr>
        <p:spPr>
          <a:xfrm>
            <a:off x="6233008" y="1965960"/>
            <a:ext cx="2567864" cy="4023360"/>
          </a:xfrm>
          <a:prstGeom prst="roundRect">
            <a:avLst>
              <a:gd name="adj" fmla="val 8902"/>
            </a:avLst>
          </a:prstGeom>
          <a:solidFill>
            <a:srgbClr val="F3F4F6"/>
          </a:solidFill>
          <a:ln/>
        </p:spPr>
      </p:sp>
      <p:pic>
        <p:nvPicPr>
          <p:cNvPr id="13" name="s4-img-11" descr="step-list">    </p:cNvPr>
          <p:cNvPicPr>
            <a:picLocks noChangeAspect="1"/>
          </p:cNvPicPr>
          <p:nvPr/>
        </p:nvPicPr>
        <p:blipFill>
          <a:blip r:embed="rId3"/>
          <a:stretch>
            <a:fillRect/>
          </a:stretch>
        </p:blipFill>
        <p:spPr>
          <a:xfrm>
            <a:off x="6324448" y="2057400"/>
            <a:ext cx="2384984" cy="1589989"/>
          </a:xfrm>
          <a:prstGeom prst="rect">
            <a:avLst/>
          </a:prstGeom>
        </p:spPr>
      </p:pic>
      <p:sp>
        <p:nvSpPr>
          <p:cNvPr id="14" name="s4-rect-12"/>
          <p:cNvSpPr/>
          <p:nvPr/>
        </p:nvSpPr>
        <p:spPr>
          <a:xfrm>
            <a:off x="8069351" y="3749040"/>
            <a:ext cx="457200" cy="457200"/>
          </a:xfrm>
          <a:prstGeom prst="ellipse">
            <a:avLst/>
          </a:prstGeom>
          <a:solidFill>
            <a:srgbClr val="9A0002"/>
          </a:solidFill>
          <a:ln/>
        </p:spPr>
      </p:sp>
      <p:sp>
        <p:nvSpPr>
          <p:cNvPr id="15" name="s4-text-13"/>
          <p:cNvSpPr txBox="1"/>
          <p:nvPr/>
        </p:nvSpPr>
        <p:spPr>
          <a:xfrm>
            <a:off x="8069351" y="3749040"/>
            <a:ext cx="457200" cy="457200"/>
          </a:xfrm>
          <a:prstGeom prst="rect">
            <a:avLst/>
          </a:prstGeom>
          <a:noFill/>
          <a:ln/>
        </p:spPr>
        <p:txBody>
          <a:bodyPr wrap="square" lIns="0" tIns="0" rIns="0" bIns="0" rtlCol="0" anchor="ctr"/>
          <a:lstStyle/>
          <a:p>
            <a:pPr algn="ctr" indent="0" marL="0">
              <a:buNone/>
            </a:pPr>
            <a:r>
              <a:rPr lang="ar-JO" altLang="en-US" sz="1600" b="1" dirty="0">
                <a:solidFill>
                  <a:srgbClr val="FFFFFF"/>
                </a:solidFill>
                <a:latin typeface="Arial" pitchFamily="34" charset="0"/>
                <a:ea typeface="Arial" pitchFamily="34" charset="-122"/>
                <a:cs typeface="Arial" pitchFamily="34" charset="-120"/>
              </a:rPr>
              <a:t>2</a:t>
            </a:r>
            <a:endParaRPr lang="ar-JO" sz="1600" dirty="0"/>
          </a:p>
        </p:txBody>
      </p:sp>
      <p:sp>
        <p:nvSpPr>
          <p:cNvPr id="16" name="s4-text-14"/>
          <p:cNvSpPr txBox="1"/>
          <p:nvPr/>
        </p:nvSpPr>
        <p:spPr>
          <a:xfrm>
            <a:off x="6507328" y="4297680"/>
            <a:ext cx="2019224" cy="365760"/>
          </a:xfrm>
          <a:prstGeom prst="rect">
            <a:avLst/>
          </a:prstGeom>
          <a:noFill/>
          <a:ln/>
        </p:spPr>
        <p:txBody>
          <a:bodyPr wrap="square" lIns="0" tIns="0" rIns="0" bIns="0" rtlCol="0" anchor="t"/>
          <a:lstStyle/>
          <a:p>
            <a:pPr rtl="1" algn="r" indent="0" marL="0">
              <a:buNone/>
            </a:pPr>
            <a:r>
              <a:rPr lang="ar-JO" altLang="en-US" sz="2000" b="1" dirty="0">
                <a:solidFill>
                  <a:srgbClr val="17191D"/>
                </a:solidFill>
                <a:latin typeface="Arial" pitchFamily="34" charset="0"/>
                <a:ea typeface="Arial" pitchFamily="34" charset="-122"/>
                <a:cs typeface="Arial" pitchFamily="34" charset="-120"/>
              </a:rPr>
              <a:t>اعرض سياراتك‏</a:t>
            </a:r>
            <a:endParaRPr lang="ar-JO" sz="2000" dirty="0"/>
          </a:p>
        </p:txBody>
      </p:sp>
      <p:sp>
        <p:nvSpPr>
          <p:cNvPr id="17" name="s4-text-15"/>
          <p:cNvSpPr txBox="1"/>
          <p:nvPr/>
        </p:nvSpPr>
        <p:spPr>
          <a:xfrm>
            <a:off x="6507328" y="4709160"/>
            <a:ext cx="2019224" cy="1143000"/>
          </a:xfrm>
          <a:prstGeom prst="rect">
            <a:avLst/>
          </a:prstGeom>
          <a:noFill/>
          <a:ln/>
        </p:spPr>
        <p:txBody>
          <a:bodyPr wrap="square" lIns="0" tIns="0" rIns="0" bIns="0" rtlCol="0" anchor="t"/>
          <a:lstStyle/>
          <a:p>
            <a:pPr rtl="1" algn="r" indent="0" marL="0">
              <a:buNone/>
            </a:pPr>
            <a:r>
              <a:rPr lang="ar-JO" altLang="en-US" sz="1600" dirty="0">
                <a:solidFill>
                  <a:srgbClr val="555A63"/>
                </a:solidFill>
                <a:latin typeface="Arial" pitchFamily="34" charset="0"/>
                <a:ea typeface="Arial" pitchFamily="34" charset="-122"/>
                <a:cs typeface="Arial" pitchFamily="34" charset="-120"/>
              </a:rPr>
              <a:t>أضف كل سيارة مع الصور والأسعار وشروطك.‏</a:t>
            </a:r>
            <a:endParaRPr lang="ar-JO" sz="1600" dirty="0"/>
          </a:p>
        </p:txBody>
      </p:sp>
      <p:sp>
        <p:nvSpPr>
          <p:cNvPr id="18" name="s4-rect-16"/>
          <p:cNvSpPr/>
          <p:nvPr/>
        </p:nvSpPr>
        <p:spPr>
          <a:xfrm>
            <a:off x="3390824" y="1965960"/>
            <a:ext cx="2567864" cy="4023360"/>
          </a:xfrm>
          <a:prstGeom prst="roundRect">
            <a:avLst>
              <a:gd name="adj" fmla="val 8902"/>
            </a:avLst>
          </a:prstGeom>
          <a:solidFill>
            <a:srgbClr val="F3F4F6"/>
          </a:solidFill>
          <a:ln/>
        </p:spPr>
      </p:sp>
      <p:pic>
        <p:nvPicPr>
          <p:cNvPr id="19" name="s4-img-17" descr="step-booking">    </p:cNvPr>
          <p:cNvPicPr>
            <a:picLocks noChangeAspect="1"/>
          </p:cNvPicPr>
          <p:nvPr/>
        </p:nvPicPr>
        <p:blipFill>
          <a:blip r:embed="rId4"/>
          <a:stretch>
            <a:fillRect/>
          </a:stretch>
        </p:blipFill>
        <p:spPr>
          <a:xfrm>
            <a:off x="3482264" y="2057400"/>
            <a:ext cx="2384984" cy="1589989"/>
          </a:xfrm>
          <a:prstGeom prst="rect">
            <a:avLst/>
          </a:prstGeom>
        </p:spPr>
      </p:pic>
      <p:sp>
        <p:nvSpPr>
          <p:cNvPr id="20" name="s4-rect-18"/>
          <p:cNvSpPr/>
          <p:nvPr/>
        </p:nvSpPr>
        <p:spPr>
          <a:xfrm>
            <a:off x="5227168" y="3749040"/>
            <a:ext cx="457200" cy="457200"/>
          </a:xfrm>
          <a:prstGeom prst="ellipse">
            <a:avLst/>
          </a:prstGeom>
          <a:solidFill>
            <a:srgbClr val="9A0002"/>
          </a:solidFill>
          <a:ln/>
        </p:spPr>
      </p:sp>
      <p:sp>
        <p:nvSpPr>
          <p:cNvPr id="21" name="s4-text-19"/>
          <p:cNvSpPr txBox="1"/>
          <p:nvPr/>
        </p:nvSpPr>
        <p:spPr>
          <a:xfrm>
            <a:off x="5227168" y="3749040"/>
            <a:ext cx="457200" cy="457200"/>
          </a:xfrm>
          <a:prstGeom prst="rect">
            <a:avLst/>
          </a:prstGeom>
          <a:noFill/>
          <a:ln/>
        </p:spPr>
        <p:txBody>
          <a:bodyPr wrap="square" lIns="0" tIns="0" rIns="0" bIns="0" rtlCol="0" anchor="ctr"/>
          <a:lstStyle/>
          <a:p>
            <a:pPr algn="ctr" indent="0" marL="0">
              <a:buNone/>
            </a:pPr>
            <a:r>
              <a:rPr lang="ar-JO" altLang="en-US" sz="1600" b="1" dirty="0">
                <a:solidFill>
                  <a:srgbClr val="FFFFFF"/>
                </a:solidFill>
                <a:latin typeface="Arial" pitchFamily="34" charset="0"/>
                <a:ea typeface="Arial" pitchFamily="34" charset="-122"/>
                <a:cs typeface="Arial" pitchFamily="34" charset="-120"/>
              </a:rPr>
              <a:t>3</a:t>
            </a:r>
            <a:endParaRPr lang="ar-JO" sz="1600" dirty="0"/>
          </a:p>
        </p:txBody>
      </p:sp>
      <p:sp>
        <p:nvSpPr>
          <p:cNvPr id="22" name="s4-text-20"/>
          <p:cNvSpPr txBox="1"/>
          <p:nvPr/>
        </p:nvSpPr>
        <p:spPr>
          <a:xfrm>
            <a:off x="3665144" y="4297680"/>
            <a:ext cx="2019224" cy="365760"/>
          </a:xfrm>
          <a:prstGeom prst="rect">
            <a:avLst/>
          </a:prstGeom>
          <a:noFill/>
          <a:ln/>
        </p:spPr>
        <p:txBody>
          <a:bodyPr wrap="square" lIns="0" tIns="0" rIns="0" bIns="0" rtlCol="0" anchor="t"/>
          <a:lstStyle/>
          <a:p>
            <a:pPr rtl="1" algn="r" indent="0" marL="0">
              <a:buNone/>
            </a:pPr>
            <a:r>
              <a:rPr lang="ar-JO" altLang="en-US" sz="2000" b="1" dirty="0">
                <a:solidFill>
                  <a:srgbClr val="17191D"/>
                </a:solidFill>
                <a:latin typeface="Arial" pitchFamily="34" charset="0"/>
                <a:ea typeface="Arial" pitchFamily="34" charset="-122"/>
                <a:cs typeface="Arial" pitchFamily="34" charset="-120"/>
              </a:rPr>
              <a:t>استقبل الحجوزات‏</a:t>
            </a:r>
            <a:endParaRPr lang="ar-JO" sz="2000" dirty="0"/>
          </a:p>
        </p:txBody>
      </p:sp>
      <p:sp>
        <p:nvSpPr>
          <p:cNvPr id="23" name="s4-text-21"/>
          <p:cNvSpPr txBox="1"/>
          <p:nvPr/>
        </p:nvSpPr>
        <p:spPr>
          <a:xfrm>
            <a:off x="3665144" y="4709160"/>
            <a:ext cx="2019224" cy="1143000"/>
          </a:xfrm>
          <a:prstGeom prst="rect">
            <a:avLst/>
          </a:prstGeom>
          <a:noFill/>
          <a:ln/>
        </p:spPr>
        <p:txBody>
          <a:bodyPr wrap="square" lIns="0" tIns="0" rIns="0" bIns="0" rtlCol="0" anchor="t"/>
          <a:lstStyle/>
          <a:p>
            <a:pPr rtl="1" algn="r" indent="0" marL="0">
              <a:buNone/>
            </a:pPr>
            <a:r>
              <a:rPr lang="ar-JO" altLang="en-US" sz="1600" dirty="0">
                <a:solidFill>
                  <a:srgbClr val="555A63"/>
                </a:solidFill>
                <a:latin typeface="Arial" pitchFamily="34" charset="0"/>
                <a:ea typeface="Arial" pitchFamily="34" charset="-122"/>
                <a:cs typeface="Arial" pitchFamily="34" charset="-120"/>
              </a:rPr>
              <a:t>العميل يحجز، وأنت تقبل، أو فعّل الحجز الفوري.‏</a:t>
            </a:r>
            <a:endParaRPr lang="ar-JO" sz="1600" dirty="0"/>
          </a:p>
        </p:txBody>
      </p:sp>
      <p:sp>
        <p:nvSpPr>
          <p:cNvPr id="24" name="s4-rect-22"/>
          <p:cNvSpPr/>
          <p:nvPr/>
        </p:nvSpPr>
        <p:spPr>
          <a:xfrm>
            <a:off x="548640" y="1965960"/>
            <a:ext cx="2567864" cy="4023360"/>
          </a:xfrm>
          <a:prstGeom prst="roundRect">
            <a:avLst>
              <a:gd name="adj" fmla="val 8902"/>
            </a:avLst>
          </a:prstGeom>
          <a:solidFill>
            <a:srgbClr val="F3F4F6"/>
          </a:solidFill>
          <a:ln/>
        </p:spPr>
      </p:sp>
      <p:pic>
        <p:nvPicPr>
          <p:cNvPr id="25" name="s4-img-23" descr="step-paid">    </p:cNvPr>
          <p:cNvPicPr>
            <a:picLocks noChangeAspect="1"/>
          </p:cNvPicPr>
          <p:nvPr/>
        </p:nvPicPr>
        <p:blipFill>
          <a:blip r:embed="rId5"/>
          <a:stretch>
            <a:fillRect/>
          </a:stretch>
        </p:blipFill>
        <p:spPr>
          <a:xfrm>
            <a:off x="640080" y="2057400"/>
            <a:ext cx="2384984" cy="1589989"/>
          </a:xfrm>
          <a:prstGeom prst="rect">
            <a:avLst/>
          </a:prstGeom>
        </p:spPr>
      </p:pic>
      <p:sp>
        <p:nvSpPr>
          <p:cNvPr id="26" name="s4-rect-24"/>
          <p:cNvSpPr/>
          <p:nvPr/>
        </p:nvSpPr>
        <p:spPr>
          <a:xfrm>
            <a:off x="2384984" y="3749040"/>
            <a:ext cx="457200" cy="457200"/>
          </a:xfrm>
          <a:prstGeom prst="ellipse">
            <a:avLst/>
          </a:prstGeom>
          <a:solidFill>
            <a:srgbClr val="9A0002"/>
          </a:solidFill>
          <a:ln/>
        </p:spPr>
      </p:sp>
      <p:sp>
        <p:nvSpPr>
          <p:cNvPr id="27" name="s4-text-25"/>
          <p:cNvSpPr txBox="1"/>
          <p:nvPr/>
        </p:nvSpPr>
        <p:spPr>
          <a:xfrm>
            <a:off x="2384984" y="3749040"/>
            <a:ext cx="457200" cy="457200"/>
          </a:xfrm>
          <a:prstGeom prst="rect">
            <a:avLst/>
          </a:prstGeom>
          <a:noFill/>
          <a:ln/>
        </p:spPr>
        <p:txBody>
          <a:bodyPr wrap="square" lIns="0" tIns="0" rIns="0" bIns="0" rtlCol="0" anchor="ctr"/>
          <a:lstStyle/>
          <a:p>
            <a:pPr algn="ctr" indent="0" marL="0">
              <a:buNone/>
            </a:pPr>
            <a:r>
              <a:rPr lang="ar-JO" altLang="en-US" sz="1600" b="1" dirty="0">
                <a:solidFill>
                  <a:srgbClr val="FFFFFF"/>
                </a:solidFill>
                <a:latin typeface="Arial" pitchFamily="34" charset="0"/>
                <a:ea typeface="Arial" pitchFamily="34" charset="-122"/>
                <a:cs typeface="Arial" pitchFamily="34" charset="-120"/>
              </a:rPr>
              <a:t>4</a:t>
            </a:r>
            <a:endParaRPr lang="ar-JO" sz="1600" dirty="0"/>
          </a:p>
        </p:txBody>
      </p:sp>
      <p:sp>
        <p:nvSpPr>
          <p:cNvPr id="28" name="s4-text-26"/>
          <p:cNvSpPr txBox="1"/>
          <p:nvPr/>
        </p:nvSpPr>
        <p:spPr>
          <a:xfrm>
            <a:off x="822960" y="4297680"/>
            <a:ext cx="2019224" cy="365760"/>
          </a:xfrm>
          <a:prstGeom prst="rect">
            <a:avLst/>
          </a:prstGeom>
          <a:noFill/>
          <a:ln/>
        </p:spPr>
        <p:txBody>
          <a:bodyPr wrap="square" lIns="0" tIns="0" rIns="0" bIns="0" rtlCol="0" anchor="t"/>
          <a:lstStyle/>
          <a:p>
            <a:pPr rtl="1" algn="r" indent="0" marL="0">
              <a:buNone/>
            </a:pPr>
            <a:r>
              <a:rPr lang="ar-JO" altLang="en-US" sz="2000" b="1" dirty="0">
                <a:solidFill>
                  <a:srgbClr val="17191D"/>
                </a:solidFill>
                <a:latin typeface="Arial" pitchFamily="34" charset="0"/>
                <a:ea typeface="Arial" pitchFamily="34" charset="-122"/>
                <a:cs typeface="Arial" pitchFamily="34" charset="-120"/>
              </a:rPr>
              <a:t>استلم أموالك‏</a:t>
            </a:r>
            <a:endParaRPr lang="ar-JO" sz="2000" dirty="0"/>
          </a:p>
        </p:txBody>
      </p:sp>
      <p:sp>
        <p:nvSpPr>
          <p:cNvPr id="29" name="s4-text-27"/>
          <p:cNvSpPr txBox="1"/>
          <p:nvPr/>
        </p:nvSpPr>
        <p:spPr>
          <a:xfrm>
            <a:off x="822960" y="4709160"/>
            <a:ext cx="2019224" cy="1143000"/>
          </a:xfrm>
          <a:prstGeom prst="rect">
            <a:avLst/>
          </a:prstGeom>
          <a:noFill/>
          <a:ln/>
        </p:spPr>
        <p:txBody>
          <a:bodyPr wrap="square" lIns="0" tIns="0" rIns="0" bIns="0" rtlCol="0" anchor="t"/>
          <a:lstStyle/>
          <a:p>
            <a:pPr rtl="1" algn="r" indent="0" marL="0">
              <a:buNone/>
            </a:pPr>
            <a:r>
              <a:rPr lang="ar-JO" altLang="en-US" sz="1600" dirty="0">
                <a:solidFill>
                  <a:srgbClr val="555A63"/>
                </a:solidFill>
                <a:latin typeface="Arial" pitchFamily="34" charset="0"/>
                <a:ea typeface="Arial" pitchFamily="34" charset="-122"/>
                <a:cs typeface="Arial" pitchFamily="34" charset="-120"/>
              </a:rPr>
              <a:t>يدفع لك العميل باقي المبلغ عند الاستلام.‏</a:t>
            </a:r>
            <a:endParaRPr lang="ar-JO" sz="1600" dirty="0"/>
          </a:p>
        </p:txBody>
      </p:sp>
      <p:sp>
        <p:nvSpPr>
          <p:cNvPr id="30" name="s4-text-28"/>
          <p:cNvSpPr txBox="1"/>
          <p:nvPr/>
        </p:nvSpPr>
        <p:spPr>
          <a:xfrm>
            <a:off x="548640" y="6327648"/>
            <a:ext cx="1280160" cy="274320"/>
          </a:xfrm>
          <a:prstGeom prst="rect">
            <a:avLst/>
          </a:prstGeom>
          <a:noFill/>
          <a:ln/>
        </p:spPr>
        <p:txBody>
          <a:bodyPr wrap="square" lIns="0" tIns="0" rIns="0" bIns="0" rtlCol="0" anchor="t"/>
          <a:lstStyle/>
          <a:p>
            <a:pPr algn="l" indent="0" marL="0">
              <a:buNone/>
            </a:pPr>
            <a:r>
              <a:rPr lang="ar-JO" altLang="en-US" sz="1200" dirty="0">
                <a:solidFill>
                  <a:srgbClr val="555A63"/>
                </a:solidFill>
                <a:latin typeface="Arial" pitchFamily="34" charset="0"/>
                <a:ea typeface="Arial" pitchFamily="34" charset="-122"/>
                <a:cs typeface="Arial" pitchFamily="34" charset="-120"/>
              </a:rPr>
              <a:t>04 / 22</a:t>
            </a:r>
            <a:endParaRPr lang="ar-JO"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5-text-0"/>
          <p:cNvSpPr txBox="1"/>
          <p:nvPr/>
        </p:nvSpPr>
        <p:spPr>
          <a:xfrm>
            <a:off x="3870655" y="384048"/>
            <a:ext cx="7772400" cy="274320"/>
          </a:xfrm>
          <a:prstGeom prst="rect">
            <a:avLst/>
          </a:prstGeom>
          <a:noFill/>
          <a:ln/>
        </p:spPr>
        <p:txBody>
          <a:bodyPr wrap="square" lIns="0" tIns="0" rIns="0" bIns="0" rtlCol="0" anchor="t"/>
          <a:lstStyle/>
          <a:p>
            <a:pPr rtl="1" algn="r" indent="0" marL="0">
              <a:buNone/>
            </a:pPr>
            <a:r>
              <a:rPr lang="ar-JO" altLang="en-US" sz="1300" b="1" dirty="0">
                <a:solidFill>
                  <a:srgbClr val="9A0002"/>
                </a:solidFill>
                <a:latin typeface="Arial" pitchFamily="34" charset="0"/>
                <a:ea typeface="Arial" pitchFamily="34" charset="-122"/>
                <a:cs typeface="Arial" pitchFamily="34" charset="-120"/>
              </a:rPr>
              <a:t>الميزة 1 · حجوزات أكثر‏</a:t>
            </a:r>
            <a:endParaRPr lang="ar-JO" sz="1300" dirty="0"/>
          </a:p>
        </p:txBody>
      </p:sp>
      <p:sp>
        <p:nvSpPr>
          <p:cNvPr id="3" name="s5-text-1"/>
          <p:cNvSpPr txBox="1"/>
          <p:nvPr/>
        </p:nvSpPr>
        <p:spPr>
          <a:xfrm>
            <a:off x="1127455" y="658368"/>
            <a:ext cx="10515600" cy="731520"/>
          </a:xfrm>
          <a:prstGeom prst="rect">
            <a:avLst/>
          </a:prstGeom>
          <a:noFill/>
          <a:ln/>
        </p:spPr>
        <p:txBody>
          <a:bodyPr wrap="square" lIns="0" tIns="0" rIns="0" bIns="0" rtlCol="0" anchor="t"/>
          <a:lstStyle/>
          <a:p>
            <a:pPr rtl="1" algn="r" indent="0" marL="0">
              <a:buNone/>
            </a:pPr>
            <a:r>
              <a:rPr lang="ar-JO" altLang="en-US" sz="3400" b="1" dirty="0">
                <a:solidFill>
                  <a:srgbClr val="17191D"/>
                </a:solidFill>
                <a:latin typeface="Arial" pitchFamily="34" charset="0"/>
                <a:ea typeface="Arial" pitchFamily="34" charset="-122"/>
                <a:cs typeface="Arial" pitchFamily="34" charset="-120"/>
              </a:rPr>
              <a:t>عملاء أكثر يرون سياراتك‏</a:t>
            </a:r>
            <a:endParaRPr lang="ar-JO" sz="3400" dirty="0"/>
          </a:p>
        </p:txBody>
      </p:sp>
      <p:sp>
        <p:nvSpPr>
          <p:cNvPr id="4" name="s5-text-2"/>
          <p:cNvSpPr txBox="1"/>
          <p:nvPr/>
        </p:nvSpPr>
        <p:spPr>
          <a:xfrm>
            <a:off x="1127455" y="1371600"/>
            <a:ext cx="10515600" cy="411480"/>
          </a:xfrm>
          <a:prstGeom prst="rect">
            <a:avLst/>
          </a:prstGeom>
          <a:noFill/>
          <a:ln/>
        </p:spPr>
        <p:txBody>
          <a:bodyPr wrap="square" lIns="0" tIns="0" rIns="0" bIns="0" rtlCol="0" anchor="t"/>
          <a:lstStyle/>
          <a:p>
            <a:pPr rtl="1" algn="r" indent="0" marL="0">
              <a:buNone/>
            </a:pPr>
            <a:r>
              <a:rPr lang="ar-JO" altLang="en-US" sz="1700" dirty="0">
                <a:solidFill>
                  <a:srgbClr val="555A63"/>
                </a:solidFill>
                <a:latin typeface="Arial" pitchFamily="34" charset="0"/>
                <a:ea typeface="Arial" pitchFamily="34" charset="-122"/>
                <a:cs typeface="Arial" pitchFamily="34" charset="-120"/>
              </a:rPr>
              <a:t>عندما يبحث أحد عن سيارة في الأردن، تكون سياراتك أمامه.‏</a:t>
            </a:r>
            <a:endParaRPr lang="ar-JO" sz="1700" dirty="0"/>
          </a:p>
        </p:txBody>
      </p:sp>
      <p:pic>
        <p:nvPicPr>
          <p:cNvPr id="5" name="s5-img-3" descr="logo-ar-cherry">    </p:cNvPr>
          <p:cNvPicPr>
            <a:picLocks noChangeAspect="1"/>
          </p:cNvPicPr>
          <p:nvPr/>
        </p:nvPicPr>
        <p:blipFill>
          <a:blip r:embed="rId1"/>
          <a:stretch>
            <a:fillRect/>
          </a:stretch>
        </p:blipFill>
        <p:spPr>
          <a:xfrm>
            <a:off x="10225735" y="6336792"/>
            <a:ext cx="1038088" cy="237744"/>
          </a:xfrm>
          <a:prstGeom prst="rect">
            <a:avLst/>
          </a:prstGeom>
        </p:spPr>
      </p:pic>
      <p:sp>
        <p:nvSpPr>
          <p:cNvPr id="6" name="s5-rect-4"/>
          <p:cNvSpPr/>
          <p:nvPr/>
        </p:nvSpPr>
        <p:spPr>
          <a:xfrm>
            <a:off x="11130991" y="2057400"/>
            <a:ext cx="512064" cy="512064"/>
          </a:xfrm>
          <a:prstGeom prst="ellipse">
            <a:avLst/>
          </a:prstGeom>
          <a:solidFill>
            <a:srgbClr val="F3D9D6"/>
          </a:solidFill>
          <a:ln/>
        </p:spPr>
      </p:sp>
      <p:pic>
        <p:nvPicPr>
          <p:cNvPr id="7" name="s5-img-5" descr="eye-9A0002">    </p:cNvPr>
          <p:cNvPicPr>
            <a:picLocks noChangeAspect="1"/>
          </p:cNvPicPr>
          <p:nvPr/>
        </p:nvPicPr>
        <p:blipFill>
          <a:blip r:embed="rId2"/>
          <a:stretch>
            <a:fillRect/>
          </a:stretch>
        </p:blipFill>
        <p:spPr>
          <a:xfrm>
            <a:off x="11259007" y="2185416"/>
            <a:ext cx="256032" cy="256032"/>
          </a:xfrm>
          <a:prstGeom prst="rect">
            <a:avLst/>
          </a:prstGeom>
        </p:spPr>
      </p:pic>
      <p:sp>
        <p:nvSpPr>
          <p:cNvPr id="8" name="s5-text-6"/>
          <p:cNvSpPr txBox="1"/>
          <p:nvPr/>
        </p:nvSpPr>
        <p:spPr>
          <a:xfrm>
            <a:off x="5516575" y="2029968"/>
            <a:ext cx="5394960" cy="329184"/>
          </a:xfrm>
          <a:prstGeom prst="rect">
            <a:avLst/>
          </a:prstGeom>
          <a:noFill/>
          <a:ln/>
        </p:spPr>
        <p:txBody>
          <a:bodyPr wrap="square" lIns="0" tIns="0" rIns="0" bIns="0" rtlCol="0" anchor="t"/>
          <a:lstStyle/>
          <a:p>
            <a:pPr rtl="1" algn="r" indent="0" marL="0">
              <a:buNone/>
            </a:pPr>
            <a:r>
              <a:rPr lang="ar-JO" altLang="en-US" sz="1800" b="1" dirty="0">
                <a:solidFill>
                  <a:srgbClr val="17191D"/>
                </a:solidFill>
                <a:latin typeface="Arial" pitchFamily="34" charset="0"/>
                <a:ea typeface="Arial" pitchFamily="34" charset="-122"/>
                <a:cs typeface="Arial" pitchFamily="34" charset="-120"/>
              </a:rPr>
              <a:t>ظهور في كل الأردن‏</a:t>
            </a:r>
            <a:endParaRPr lang="ar-JO" sz="1800" dirty="0"/>
          </a:p>
        </p:txBody>
      </p:sp>
      <p:sp>
        <p:nvSpPr>
          <p:cNvPr id="9" name="s5-text-7"/>
          <p:cNvSpPr txBox="1"/>
          <p:nvPr/>
        </p:nvSpPr>
        <p:spPr>
          <a:xfrm>
            <a:off x="5516575" y="2368296"/>
            <a:ext cx="5394960" cy="45720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تظهر سياراتك في كل بحث يناسبها.‏</a:t>
            </a:r>
            <a:endParaRPr lang="ar-JO" sz="1500" dirty="0"/>
          </a:p>
        </p:txBody>
      </p:sp>
      <p:sp>
        <p:nvSpPr>
          <p:cNvPr id="10" name="s5-rect-8"/>
          <p:cNvSpPr/>
          <p:nvPr/>
        </p:nvSpPr>
        <p:spPr>
          <a:xfrm>
            <a:off x="11130991" y="3044952"/>
            <a:ext cx="512064" cy="512064"/>
          </a:xfrm>
          <a:prstGeom prst="ellipse">
            <a:avLst/>
          </a:prstGeom>
          <a:solidFill>
            <a:srgbClr val="F3D9D6"/>
          </a:solidFill>
          <a:ln/>
        </p:spPr>
      </p:sp>
      <p:pic>
        <p:nvPicPr>
          <p:cNvPr id="11" name="s5-img-9" descr="route-9A0002">    </p:cNvPr>
          <p:cNvPicPr>
            <a:picLocks noChangeAspect="1"/>
          </p:cNvPicPr>
          <p:nvPr/>
        </p:nvPicPr>
        <p:blipFill>
          <a:blip r:embed="rId3"/>
          <a:stretch>
            <a:fillRect/>
          </a:stretch>
        </p:blipFill>
        <p:spPr>
          <a:xfrm>
            <a:off x="11259007" y="3172968"/>
            <a:ext cx="256032" cy="256032"/>
          </a:xfrm>
          <a:prstGeom prst="rect">
            <a:avLst/>
          </a:prstGeom>
        </p:spPr>
      </p:pic>
      <p:sp>
        <p:nvSpPr>
          <p:cNvPr id="12" name="s5-text-10"/>
          <p:cNvSpPr txBox="1"/>
          <p:nvPr/>
        </p:nvSpPr>
        <p:spPr>
          <a:xfrm>
            <a:off x="5516575" y="3017520"/>
            <a:ext cx="5394960" cy="329184"/>
          </a:xfrm>
          <a:prstGeom prst="rect">
            <a:avLst/>
          </a:prstGeom>
          <a:noFill/>
          <a:ln/>
        </p:spPr>
        <p:txBody>
          <a:bodyPr wrap="square" lIns="0" tIns="0" rIns="0" bIns="0" rtlCol="0" anchor="t"/>
          <a:lstStyle/>
          <a:p>
            <a:pPr rtl="1" algn="r" indent="0" marL="0">
              <a:buNone/>
            </a:pPr>
            <a:r>
              <a:rPr lang="ar-JO" altLang="en-US" sz="1800" b="1" dirty="0">
                <a:solidFill>
                  <a:srgbClr val="17191D"/>
                </a:solidFill>
                <a:latin typeface="Arial" pitchFamily="34" charset="0"/>
                <a:ea typeface="Arial" pitchFamily="34" charset="-122"/>
                <a:cs typeface="Arial" pitchFamily="34" charset="-120"/>
              </a:rPr>
              <a:t>سهولة الوصول‏</a:t>
            </a:r>
            <a:endParaRPr lang="ar-JO" sz="1800" dirty="0"/>
          </a:p>
        </p:txBody>
      </p:sp>
      <p:sp>
        <p:nvSpPr>
          <p:cNvPr id="13" name="s5-text-11"/>
          <p:cNvSpPr txBox="1"/>
          <p:nvPr/>
        </p:nvSpPr>
        <p:spPr>
          <a:xfrm>
            <a:off x="5516575" y="3355848"/>
            <a:ext cx="5394960" cy="45720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يختار العميل المدينة والتاريخ ونوع السيارة والسعر، ثم يحجز.‏</a:t>
            </a:r>
            <a:endParaRPr lang="ar-JO" sz="1500" dirty="0"/>
          </a:p>
        </p:txBody>
      </p:sp>
      <p:sp>
        <p:nvSpPr>
          <p:cNvPr id="14" name="s5-rect-12"/>
          <p:cNvSpPr/>
          <p:nvPr/>
        </p:nvSpPr>
        <p:spPr>
          <a:xfrm>
            <a:off x="11130991" y="4032504"/>
            <a:ext cx="512064" cy="512064"/>
          </a:xfrm>
          <a:prstGeom prst="ellipse">
            <a:avLst/>
          </a:prstGeom>
          <a:solidFill>
            <a:srgbClr val="F3D9D6"/>
          </a:solidFill>
          <a:ln/>
        </p:spPr>
      </p:sp>
      <p:pic>
        <p:nvPicPr>
          <p:cNvPr id="15" name="s5-img-13" descr="cloud-done-9A0002">    </p:cNvPr>
          <p:cNvPicPr>
            <a:picLocks noChangeAspect="1"/>
          </p:cNvPicPr>
          <p:nvPr/>
        </p:nvPicPr>
        <p:blipFill>
          <a:blip r:embed="rId4"/>
          <a:stretch>
            <a:fillRect/>
          </a:stretch>
        </p:blipFill>
        <p:spPr>
          <a:xfrm>
            <a:off x="11259007" y="4160520"/>
            <a:ext cx="256032" cy="256032"/>
          </a:xfrm>
          <a:prstGeom prst="rect">
            <a:avLst/>
          </a:prstGeom>
        </p:spPr>
      </p:pic>
      <p:sp>
        <p:nvSpPr>
          <p:cNvPr id="16" name="s5-text-14"/>
          <p:cNvSpPr txBox="1"/>
          <p:nvPr/>
        </p:nvSpPr>
        <p:spPr>
          <a:xfrm>
            <a:off x="5516575" y="4005072"/>
            <a:ext cx="5394960" cy="329184"/>
          </a:xfrm>
          <a:prstGeom prst="rect">
            <a:avLst/>
          </a:prstGeom>
          <a:noFill/>
          <a:ln/>
        </p:spPr>
        <p:txBody>
          <a:bodyPr wrap="square" lIns="0" tIns="0" rIns="0" bIns="0" rtlCol="0" anchor="t"/>
          <a:lstStyle/>
          <a:p>
            <a:pPr rtl="1" algn="r" indent="0" marL="0">
              <a:buNone/>
            </a:pPr>
            <a:r>
              <a:rPr lang="ar-JO" altLang="en-US" sz="1800" b="1" dirty="0">
                <a:solidFill>
                  <a:srgbClr val="17191D"/>
                </a:solidFill>
                <a:latin typeface="Arial" pitchFamily="34" charset="0"/>
                <a:ea typeface="Arial" pitchFamily="34" charset="-122"/>
                <a:cs typeface="Arial" pitchFamily="34" charset="-120"/>
              </a:rPr>
              <a:t>ظهور على Google والبحث بالذكاء الاصطناعي‏</a:t>
            </a:r>
            <a:endParaRPr lang="ar-JO" sz="1800" dirty="0"/>
          </a:p>
        </p:txBody>
      </p:sp>
      <p:sp>
        <p:nvSpPr>
          <p:cNvPr id="17" name="s5-text-15"/>
          <p:cNvSpPr txBox="1"/>
          <p:nvPr/>
        </p:nvSpPr>
        <p:spPr>
          <a:xfrm>
            <a:off x="5516575" y="4343400"/>
            <a:ext cx="5394960" cy="45720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لكل سيارة صفحة خاصة تقرؤها محركات البحث.‏</a:t>
            </a:r>
            <a:endParaRPr lang="ar-JO" sz="1500" dirty="0"/>
          </a:p>
        </p:txBody>
      </p:sp>
      <p:sp>
        <p:nvSpPr>
          <p:cNvPr id="18" name="s5-rect-16"/>
          <p:cNvSpPr/>
          <p:nvPr/>
        </p:nvSpPr>
        <p:spPr>
          <a:xfrm>
            <a:off x="11130991" y="5020056"/>
            <a:ext cx="512064" cy="512064"/>
          </a:xfrm>
          <a:prstGeom prst="ellipse">
            <a:avLst/>
          </a:prstGeom>
          <a:solidFill>
            <a:srgbClr val="F3D9D6"/>
          </a:solidFill>
          <a:ln/>
        </p:spPr>
      </p:sp>
      <p:pic>
        <p:nvPicPr>
          <p:cNvPr id="19" name="s5-img-17" descr="arrow-up-right-rtl-9A0002">    </p:cNvPr>
          <p:cNvPicPr>
            <a:picLocks noChangeAspect="1"/>
          </p:cNvPicPr>
          <p:nvPr/>
        </p:nvPicPr>
        <p:blipFill>
          <a:blip r:embed="rId5"/>
          <a:stretch>
            <a:fillRect/>
          </a:stretch>
        </p:blipFill>
        <p:spPr>
          <a:xfrm>
            <a:off x="11259007" y="5148072"/>
            <a:ext cx="256032" cy="256032"/>
          </a:xfrm>
          <a:prstGeom prst="rect">
            <a:avLst/>
          </a:prstGeom>
        </p:spPr>
      </p:pic>
      <p:sp>
        <p:nvSpPr>
          <p:cNvPr id="20" name="s5-text-18"/>
          <p:cNvSpPr txBox="1"/>
          <p:nvPr/>
        </p:nvSpPr>
        <p:spPr>
          <a:xfrm>
            <a:off x="5516575" y="4992624"/>
            <a:ext cx="5394960" cy="329184"/>
          </a:xfrm>
          <a:prstGeom prst="rect">
            <a:avLst/>
          </a:prstGeom>
          <a:noFill/>
          <a:ln/>
        </p:spPr>
        <p:txBody>
          <a:bodyPr wrap="square" lIns="0" tIns="0" rIns="0" bIns="0" rtlCol="0" anchor="t"/>
          <a:lstStyle/>
          <a:p>
            <a:pPr rtl="1" algn="r" indent="0" marL="0">
              <a:buNone/>
            </a:pPr>
            <a:r>
              <a:rPr lang="ar-JO" altLang="en-US" sz="1800" b="1" dirty="0">
                <a:solidFill>
                  <a:srgbClr val="17191D"/>
                </a:solidFill>
                <a:latin typeface="Arial" pitchFamily="34" charset="0"/>
                <a:ea typeface="Arial" pitchFamily="34" charset="-122"/>
                <a:cs typeface="Arial" pitchFamily="34" charset="-120"/>
              </a:rPr>
              <a:t>تميّز عن غيرك‏</a:t>
            </a:r>
            <a:endParaRPr lang="ar-JO" sz="1800" dirty="0"/>
          </a:p>
        </p:txBody>
      </p:sp>
      <p:sp>
        <p:nvSpPr>
          <p:cNvPr id="21" name="s5-text-19"/>
          <p:cNvSpPr txBox="1"/>
          <p:nvPr/>
        </p:nvSpPr>
        <p:spPr>
          <a:xfrm>
            <a:off x="5516575" y="5330952"/>
            <a:ext cx="5394960" cy="45720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الباقات المدفوعة تعرض سياراتك في الأعلى بعلامة «مُموَّل».‏</a:t>
            </a:r>
            <a:endParaRPr lang="ar-JO" sz="1500" dirty="0"/>
          </a:p>
        </p:txBody>
      </p:sp>
      <p:sp>
        <p:nvSpPr>
          <p:cNvPr id="22" name="s5-rect-20"/>
          <p:cNvSpPr/>
          <p:nvPr/>
        </p:nvSpPr>
        <p:spPr>
          <a:xfrm>
            <a:off x="551383" y="1965960"/>
            <a:ext cx="4599432" cy="4023360"/>
          </a:xfrm>
          <a:prstGeom prst="roundRect">
            <a:avLst>
              <a:gd name="adj" fmla="val 6818"/>
            </a:avLst>
          </a:prstGeom>
          <a:solidFill>
            <a:srgbClr val="F3F4F6"/>
          </a:solidFill>
          <a:ln/>
        </p:spPr>
      </p:sp>
      <p:pic>
        <p:nvPicPr>
          <p:cNvPr id="23" name="s5-img-21" descr="visibility">    </p:cNvPr>
          <p:cNvPicPr>
            <a:picLocks noChangeAspect="1"/>
          </p:cNvPicPr>
          <p:nvPr/>
        </p:nvPicPr>
        <p:blipFill>
          <a:blip r:embed="rId6"/>
          <a:stretch>
            <a:fillRect/>
          </a:stretch>
        </p:blipFill>
        <p:spPr>
          <a:xfrm>
            <a:off x="551383" y="2444496"/>
            <a:ext cx="4599432" cy="3066288"/>
          </a:xfrm>
          <a:prstGeom prst="rect">
            <a:avLst/>
          </a:prstGeom>
        </p:spPr>
      </p:pic>
      <p:sp>
        <p:nvSpPr>
          <p:cNvPr id="24" name="s5-text-22"/>
          <p:cNvSpPr txBox="1"/>
          <p:nvPr/>
        </p:nvSpPr>
        <p:spPr>
          <a:xfrm>
            <a:off x="548640" y="6327648"/>
            <a:ext cx="1280160" cy="274320"/>
          </a:xfrm>
          <a:prstGeom prst="rect">
            <a:avLst/>
          </a:prstGeom>
          <a:noFill/>
          <a:ln/>
        </p:spPr>
        <p:txBody>
          <a:bodyPr wrap="square" lIns="0" tIns="0" rIns="0" bIns="0" rtlCol="0" anchor="t"/>
          <a:lstStyle/>
          <a:p>
            <a:pPr algn="l" indent="0" marL="0">
              <a:buNone/>
            </a:pPr>
            <a:r>
              <a:rPr lang="ar-JO" altLang="en-US" sz="1200" dirty="0">
                <a:solidFill>
                  <a:srgbClr val="555A63"/>
                </a:solidFill>
                <a:latin typeface="Arial" pitchFamily="34" charset="0"/>
                <a:ea typeface="Arial" pitchFamily="34" charset="-122"/>
                <a:cs typeface="Arial" pitchFamily="34" charset="-120"/>
              </a:rPr>
              <a:t>05 / 22</a:t>
            </a:r>
            <a:endParaRPr lang="ar-JO"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6-text-0"/>
          <p:cNvSpPr txBox="1"/>
          <p:nvPr/>
        </p:nvSpPr>
        <p:spPr>
          <a:xfrm>
            <a:off x="3870655" y="384048"/>
            <a:ext cx="7772400" cy="274320"/>
          </a:xfrm>
          <a:prstGeom prst="rect">
            <a:avLst/>
          </a:prstGeom>
          <a:noFill/>
          <a:ln/>
        </p:spPr>
        <p:txBody>
          <a:bodyPr wrap="square" lIns="0" tIns="0" rIns="0" bIns="0" rtlCol="0" anchor="t"/>
          <a:lstStyle/>
          <a:p>
            <a:pPr rtl="1" algn="r" indent="0" marL="0">
              <a:buNone/>
            </a:pPr>
            <a:r>
              <a:rPr lang="ar-JO" altLang="en-US" sz="1300" b="1" dirty="0">
                <a:solidFill>
                  <a:srgbClr val="9A0002"/>
                </a:solidFill>
                <a:latin typeface="Arial" pitchFamily="34" charset="0"/>
                <a:ea typeface="Arial" pitchFamily="34" charset="-122"/>
                <a:cs typeface="Arial" pitchFamily="34" charset="-120"/>
              </a:rPr>
              <a:t>الميزة 2 · لوحة تحكم الشريك‏</a:t>
            </a:r>
            <a:endParaRPr lang="ar-JO" sz="1300" dirty="0"/>
          </a:p>
        </p:txBody>
      </p:sp>
      <p:sp>
        <p:nvSpPr>
          <p:cNvPr id="3" name="s6-text-1"/>
          <p:cNvSpPr txBox="1"/>
          <p:nvPr/>
        </p:nvSpPr>
        <p:spPr>
          <a:xfrm>
            <a:off x="1127455" y="658368"/>
            <a:ext cx="10515600" cy="731520"/>
          </a:xfrm>
          <a:prstGeom prst="rect">
            <a:avLst/>
          </a:prstGeom>
          <a:noFill/>
          <a:ln/>
        </p:spPr>
        <p:txBody>
          <a:bodyPr wrap="square" lIns="0" tIns="0" rIns="0" bIns="0" rtlCol="0" anchor="t"/>
          <a:lstStyle/>
          <a:p>
            <a:pPr rtl="1" algn="r" indent="0" marL="0">
              <a:buNone/>
            </a:pPr>
            <a:r>
              <a:rPr lang="ar-JO" altLang="en-US" sz="3400" b="1" dirty="0">
                <a:solidFill>
                  <a:srgbClr val="17191D"/>
                </a:solidFill>
                <a:latin typeface="Arial" pitchFamily="34" charset="0"/>
                <a:ea typeface="Arial" pitchFamily="34" charset="-122"/>
                <a:cs typeface="Arial" pitchFamily="34" charset="-120"/>
              </a:rPr>
              <a:t>أدِر عملك كله من مكان واحد‏</a:t>
            </a:r>
            <a:endParaRPr lang="ar-JO" sz="3400" dirty="0"/>
          </a:p>
        </p:txBody>
      </p:sp>
      <p:sp>
        <p:nvSpPr>
          <p:cNvPr id="4" name="s6-text-2"/>
          <p:cNvSpPr txBox="1"/>
          <p:nvPr/>
        </p:nvSpPr>
        <p:spPr>
          <a:xfrm>
            <a:off x="1127455" y="1371600"/>
            <a:ext cx="10515600" cy="411480"/>
          </a:xfrm>
          <a:prstGeom prst="rect">
            <a:avLst/>
          </a:prstGeom>
          <a:noFill/>
          <a:ln/>
        </p:spPr>
        <p:txBody>
          <a:bodyPr wrap="square" lIns="0" tIns="0" rIns="0" bIns="0" rtlCol="0" anchor="t"/>
          <a:lstStyle/>
          <a:p>
            <a:pPr rtl="1" algn="r" indent="0" marL="0">
              <a:buNone/>
            </a:pPr>
            <a:r>
              <a:rPr lang="ar-JO" altLang="en-US" sz="1700" dirty="0">
                <a:solidFill>
                  <a:srgbClr val="555A63"/>
                </a:solidFill>
                <a:latin typeface="Arial" pitchFamily="34" charset="0"/>
                <a:ea typeface="Arial" pitchFamily="34" charset="-122"/>
                <a:cs typeface="Arial" pitchFamily="34" charset="-120"/>
              </a:rPr>
              <a:t>لوحة تحكم بسيطة تغنيك عن الدفتر وجدول الحسابات والمكالمات.‏</a:t>
            </a:r>
            <a:endParaRPr lang="ar-JO" sz="1700" dirty="0"/>
          </a:p>
        </p:txBody>
      </p:sp>
      <p:pic>
        <p:nvPicPr>
          <p:cNvPr id="5" name="s6-img-3" descr="logo-ar-cherry">    </p:cNvPr>
          <p:cNvPicPr>
            <a:picLocks noChangeAspect="1"/>
          </p:cNvPicPr>
          <p:nvPr/>
        </p:nvPicPr>
        <p:blipFill>
          <a:blip r:embed="rId1"/>
          <a:stretch>
            <a:fillRect/>
          </a:stretch>
        </p:blipFill>
        <p:spPr>
          <a:xfrm>
            <a:off x="10225735" y="6336792"/>
            <a:ext cx="1038088" cy="237744"/>
          </a:xfrm>
          <a:prstGeom prst="rect">
            <a:avLst/>
          </a:prstGeom>
        </p:spPr>
      </p:pic>
      <p:sp>
        <p:nvSpPr>
          <p:cNvPr id="6" name="s6-rect-4"/>
          <p:cNvSpPr/>
          <p:nvPr/>
        </p:nvSpPr>
        <p:spPr>
          <a:xfrm>
            <a:off x="6705295" y="1965960"/>
            <a:ext cx="4937760" cy="4023360"/>
          </a:xfrm>
          <a:prstGeom prst="roundRect">
            <a:avLst>
              <a:gd name="adj" fmla="val 6818"/>
            </a:avLst>
          </a:prstGeom>
          <a:solidFill>
            <a:srgbClr val="F3F4F6"/>
          </a:solidFill>
          <a:ln/>
        </p:spPr>
      </p:sp>
      <p:pic>
        <p:nvPicPr>
          <p:cNvPr id="7" name="s6-img-5" descr="dashboard">    </p:cNvPr>
          <p:cNvPicPr>
            <a:picLocks noChangeAspect="1"/>
          </p:cNvPicPr>
          <p:nvPr/>
        </p:nvPicPr>
        <p:blipFill>
          <a:blip r:embed="rId2"/>
          <a:stretch>
            <a:fillRect/>
          </a:stretch>
        </p:blipFill>
        <p:spPr>
          <a:xfrm>
            <a:off x="6705295" y="2331720"/>
            <a:ext cx="4937760" cy="3291840"/>
          </a:xfrm>
          <a:prstGeom prst="rect">
            <a:avLst/>
          </a:prstGeom>
        </p:spPr>
      </p:pic>
      <p:sp>
        <p:nvSpPr>
          <p:cNvPr id="8" name="s6-rect-6"/>
          <p:cNvSpPr/>
          <p:nvPr/>
        </p:nvSpPr>
        <p:spPr>
          <a:xfrm>
            <a:off x="3559759" y="1965960"/>
            <a:ext cx="2779776" cy="1024128"/>
          </a:xfrm>
          <a:prstGeom prst="roundRect">
            <a:avLst>
              <a:gd name="adj" fmla="val 16071"/>
            </a:avLst>
          </a:prstGeom>
          <a:solidFill>
            <a:srgbClr val="F3F4F6"/>
          </a:solidFill>
          <a:ln/>
        </p:spPr>
      </p:sp>
      <p:sp>
        <p:nvSpPr>
          <p:cNvPr id="9" name="s6-text-7"/>
          <p:cNvSpPr txBox="1"/>
          <p:nvPr/>
        </p:nvSpPr>
        <p:spPr>
          <a:xfrm>
            <a:off x="3788359" y="2093976"/>
            <a:ext cx="2322576" cy="347472"/>
          </a:xfrm>
          <a:prstGeom prst="rect">
            <a:avLst/>
          </a:prstGeom>
          <a:noFill/>
          <a:ln/>
        </p:spPr>
        <p:txBody>
          <a:bodyPr wrap="square" lIns="0" tIns="0" rIns="0" bIns="0" rtlCol="0" anchor="t"/>
          <a:lstStyle/>
          <a:p>
            <a:pPr rtl="1" algn="r" indent="0" marL="0">
              <a:buNone/>
            </a:pPr>
            <a:r>
              <a:rPr lang="ar-JO" altLang="en-US" sz="1900" b="1" dirty="0">
                <a:solidFill>
                  <a:srgbClr val="9A0002"/>
                </a:solidFill>
                <a:latin typeface="Arial" pitchFamily="34" charset="0"/>
                <a:ea typeface="Arial" pitchFamily="34" charset="-122"/>
                <a:cs typeface="Arial" pitchFamily="34" charset="-120"/>
              </a:rPr>
              <a:t>الأسطول‏</a:t>
            </a:r>
            <a:endParaRPr lang="ar-JO" sz="1900" dirty="0"/>
          </a:p>
        </p:txBody>
      </p:sp>
      <p:sp>
        <p:nvSpPr>
          <p:cNvPr id="10" name="s6-text-8"/>
          <p:cNvSpPr txBox="1"/>
          <p:nvPr/>
        </p:nvSpPr>
        <p:spPr>
          <a:xfrm>
            <a:off x="3788359" y="2468880"/>
            <a:ext cx="2322576" cy="411480"/>
          </a:xfrm>
          <a:prstGeom prst="rect">
            <a:avLst/>
          </a:prstGeom>
          <a:noFill/>
          <a:ln/>
        </p:spPr>
        <p:txBody>
          <a:bodyPr wrap="square" lIns="0" tIns="0" rIns="0" bIns="0" rtlCol="0" anchor="t"/>
          <a:lstStyle/>
          <a:p>
            <a:pPr rtl="1" algn="r" indent="0" marL="0">
              <a:buNone/>
            </a:pPr>
            <a:r>
              <a:rPr lang="ar-JO" altLang="en-US" sz="1600" dirty="0">
                <a:solidFill>
                  <a:srgbClr val="17191D"/>
                </a:solidFill>
                <a:latin typeface="Arial" pitchFamily="34" charset="0"/>
                <a:ea typeface="Arial" pitchFamily="34" charset="-122"/>
                <a:cs typeface="Arial" pitchFamily="34" charset="-120"/>
              </a:rPr>
              <a:t>كل سيارة وكل وحدة‏</a:t>
            </a:r>
            <a:endParaRPr lang="ar-JO" sz="1600" dirty="0"/>
          </a:p>
        </p:txBody>
      </p:sp>
      <p:sp>
        <p:nvSpPr>
          <p:cNvPr id="11" name="s6-rect-9"/>
          <p:cNvSpPr/>
          <p:nvPr/>
        </p:nvSpPr>
        <p:spPr>
          <a:xfrm>
            <a:off x="551383" y="1965960"/>
            <a:ext cx="2779776" cy="1024128"/>
          </a:xfrm>
          <a:prstGeom prst="roundRect">
            <a:avLst>
              <a:gd name="adj" fmla="val 16071"/>
            </a:avLst>
          </a:prstGeom>
          <a:solidFill>
            <a:srgbClr val="F3F4F6"/>
          </a:solidFill>
          <a:ln/>
        </p:spPr>
      </p:sp>
      <p:sp>
        <p:nvSpPr>
          <p:cNvPr id="12" name="s6-text-10"/>
          <p:cNvSpPr txBox="1"/>
          <p:nvPr/>
        </p:nvSpPr>
        <p:spPr>
          <a:xfrm>
            <a:off x="779983" y="2093976"/>
            <a:ext cx="2322576" cy="347472"/>
          </a:xfrm>
          <a:prstGeom prst="rect">
            <a:avLst/>
          </a:prstGeom>
          <a:noFill/>
          <a:ln/>
        </p:spPr>
        <p:txBody>
          <a:bodyPr wrap="square" lIns="0" tIns="0" rIns="0" bIns="0" rtlCol="0" anchor="t"/>
          <a:lstStyle/>
          <a:p>
            <a:pPr rtl="1" algn="r" indent="0" marL="0">
              <a:buNone/>
            </a:pPr>
            <a:r>
              <a:rPr lang="ar-JO" altLang="en-US" sz="1900" b="1" dirty="0">
                <a:solidFill>
                  <a:srgbClr val="9A0002"/>
                </a:solidFill>
                <a:latin typeface="Arial" pitchFamily="34" charset="0"/>
                <a:ea typeface="Arial" pitchFamily="34" charset="-122"/>
                <a:cs typeface="Arial" pitchFamily="34" charset="-120"/>
              </a:rPr>
              <a:t>الحجوزات‏</a:t>
            </a:r>
            <a:endParaRPr lang="ar-JO" sz="1900" dirty="0"/>
          </a:p>
        </p:txBody>
      </p:sp>
      <p:sp>
        <p:nvSpPr>
          <p:cNvPr id="13" name="s6-text-11"/>
          <p:cNvSpPr txBox="1"/>
          <p:nvPr/>
        </p:nvSpPr>
        <p:spPr>
          <a:xfrm>
            <a:off x="779983" y="2468880"/>
            <a:ext cx="2322576" cy="411480"/>
          </a:xfrm>
          <a:prstGeom prst="rect">
            <a:avLst/>
          </a:prstGeom>
          <a:noFill/>
          <a:ln/>
        </p:spPr>
        <p:txBody>
          <a:bodyPr wrap="square" lIns="0" tIns="0" rIns="0" bIns="0" rtlCol="0" anchor="t"/>
          <a:lstStyle/>
          <a:p>
            <a:pPr rtl="1" algn="r" indent="0" marL="0">
              <a:buNone/>
            </a:pPr>
            <a:r>
              <a:rPr lang="ar-JO" altLang="en-US" sz="1600" dirty="0">
                <a:solidFill>
                  <a:srgbClr val="17191D"/>
                </a:solidFill>
                <a:latin typeface="Arial" pitchFamily="34" charset="0"/>
                <a:ea typeface="Arial" pitchFamily="34" charset="-122"/>
                <a:cs typeface="Arial" pitchFamily="34" charset="-120"/>
              </a:rPr>
              <a:t>قبول، تسليم، استلام‏</a:t>
            </a:r>
            <a:endParaRPr lang="ar-JO" sz="1600" dirty="0"/>
          </a:p>
        </p:txBody>
      </p:sp>
      <p:sp>
        <p:nvSpPr>
          <p:cNvPr id="14" name="s6-rect-12"/>
          <p:cNvSpPr/>
          <p:nvPr/>
        </p:nvSpPr>
        <p:spPr>
          <a:xfrm>
            <a:off x="3559759" y="3154680"/>
            <a:ext cx="2779776" cy="1024128"/>
          </a:xfrm>
          <a:prstGeom prst="roundRect">
            <a:avLst>
              <a:gd name="adj" fmla="val 16071"/>
            </a:avLst>
          </a:prstGeom>
          <a:solidFill>
            <a:srgbClr val="F3F4F6"/>
          </a:solidFill>
          <a:ln/>
        </p:spPr>
      </p:sp>
      <p:sp>
        <p:nvSpPr>
          <p:cNvPr id="15" name="s6-text-13"/>
          <p:cNvSpPr txBox="1"/>
          <p:nvPr/>
        </p:nvSpPr>
        <p:spPr>
          <a:xfrm>
            <a:off x="3788359" y="3282696"/>
            <a:ext cx="2322576" cy="347472"/>
          </a:xfrm>
          <a:prstGeom prst="rect">
            <a:avLst/>
          </a:prstGeom>
          <a:noFill/>
          <a:ln/>
        </p:spPr>
        <p:txBody>
          <a:bodyPr wrap="square" lIns="0" tIns="0" rIns="0" bIns="0" rtlCol="0" anchor="t"/>
          <a:lstStyle/>
          <a:p>
            <a:pPr rtl="1" algn="r" indent="0" marL="0">
              <a:buNone/>
            </a:pPr>
            <a:r>
              <a:rPr lang="ar-JO" altLang="en-US" sz="1900" b="1" dirty="0">
                <a:solidFill>
                  <a:srgbClr val="9A0002"/>
                </a:solidFill>
                <a:latin typeface="Arial" pitchFamily="34" charset="0"/>
                <a:ea typeface="Arial" pitchFamily="34" charset="-122"/>
                <a:cs typeface="Arial" pitchFamily="34" charset="-120"/>
              </a:rPr>
              <a:t>التقويم‏</a:t>
            </a:r>
            <a:endParaRPr lang="ar-JO" sz="1900" dirty="0"/>
          </a:p>
        </p:txBody>
      </p:sp>
      <p:sp>
        <p:nvSpPr>
          <p:cNvPr id="16" name="s6-text-14"/>
          <p:cNvSpPr txBox="1"/>
          <p:nvPr/>
        </p:nvSpPr>
        <p:spPr>
          <a:xfrm>
            <a:off x="3788359" y="3657600"/>
            <a:ext cx="2322576" cy="411480"/>
          </a:xfrm>
          <a:prstGeom prst="rect">
            <a:avLst/>
          </a:prstGeom>
          <a:noFill/>
          <a:ln/>
        </p:spPr>
        <p:txBody>
          <a:bodyPr wrap="square" lIns="0" tIns="0" rIns="0" bIns="0" rtlCol="0" anchor="t"/>
          <a:lstStyle/>
          <a:p>
            <a:pPr rtl="1" algn="r" indent="0" marL="0">
              <a:buNone/>
            </a:pPr>
            <a:r>
              <a:rPr lang="ar-JO" altLang="en-US" sz="1600" dirty="0">
                <a:solidFill>
                  <a:srgbClr val="17191D"/>
                </a:solidFill>
                <a:latin typeface="Arial" pitchFamily="34" charset="0"/>
                <a:ea typeface="Arial" pitchFamily="34" charset="-122"/>
                <a:cs typeface="Arial" pitchFamily="34" charset="-120"/>
              </a:rPr>
              <a:t>أيام كل سيارة بنظرة واحدة‏</a:t>
            </a:r>
            <a:endParaRPr lang="ar-JO" sz="1600" dirty="0"/>
          </a:p>
        </p:txBody>
      </p:sp>
      <p:sp>
        <p:nvSpPr>
          <p:cNvPr id="17" name="s6-rect-15"/>
          <p:cNvSpPr/>
          <p:nvPr/>
        </p:nvSpPr>
        <p:spPr>
          <a:xfrm>
            <a:off x="551383" y="3154680"/>
            <a:ext cx="2779776" cy="1024128"/>
          </a:xfrm>
          <a:prstGeom prst="roundRect">
            <a:avLst>
              <a:gd name="adj" fmla="val 16071"/>
            </a:avLst>
          </a:prstGeom>
          <a:solidFill>
            <a:srgbClr val="F3F4F6"/>
          </a:solidFill>
          <a:ln/>
        </p:spPr>
      </p:sp>
      <p:sp>
        <p:nvSpPr>
          <p:cNvPr id="18" name="s6-text-16"/>
          <p:cNvSpPr txBox="1"/>
          <p:nvPr/>
        </p:nvSpPr>
        <p:spPr>
          <a:xfrm>
            <a:off x="779983" y="3282696"/>
            <a:ext cx="2322576" cy="347472"/>
          </a:xfrm>
          <a:prstGeom prst="rect">
            <a:avLst/>
          </a:prstGeom>
          <a:noFill/>
          <a:ln/>
        </p:spPr>
        <p:txBody>
          <a:bodyPr wrap="square" lIns="0" tIns="0" rIns="0" bIns="0" rtlCol="0" anchor="t"/>
          <a:lstStyle/>
          <a:p>
            <a:pPr rtl="1" algn="r" indent="0" marL="0">
              <a:buNone/>
            </a:pPr>
            <a:r>
              <a:rPr lang="ar-JO" altLang="en-US" sz="1900" b="1" dirty="0">
                <a:solidFill>
                  <a:srgbClr val="9A0002"/>
                </a:solidFill>
                <a:latin typeface="Arial" pitchFamily="34" charset="0"/>
                <a:ea typeface="Arial" pitchFamily="34" charset="-122"/>
                <a:cs typeface="Arial" pitchFamily="34" charset="-120"/>
              </a:rPr>
              <a:t>الفروع‏</a:t>
            </a:r>
            <a:endParaRPr lang="ar-JO" sz="1900" dirty="0"/>
          </a:p>
        </p:txBody>
      </p:sp>
      <p:sp>
        <p:nvSpPr>
          <p:cNvPr id="19" name="s6-text-17"/>
          <p:cNvSpPr txBox="1"/>
          <p:nvPr/>
        </p:nvSpPr>
        <p:spPr>
          <a:xfrm>
            <a:off x="779983" y="3657600"/>
            <a:ext cx="2322576" cy="411480"/>
          </a:xfrm>
          <a:prstGeom prst="rect">
            <a:avLst/>
          </a:prstGeom>
          <a:noFill/>
          <a:ln/>
        </p:spPr>
        <p:txBody>
          <a:bodyPr wrap="square" lIns="0" tIns="0" rIns="0" bIns="0" rtlCol="0" anchor="t"/>
          <a:lstStyle/>
          <a:p>
            <a:pPr rtl="1" algn="r" indent="0" marL="0">
              <a:buNone/>
            </a:pPr>
            <a:r>
              <a:rPr lang="ar-JO" altLang="en-US" sz="1600" dirty="0">
                <a:solidFill>
                  <a:srgbClr val="17191D"/>
                </a:solidFill>
                <a:latin typeface="Arial" pitchFamily="34" charset="0"/>
                <a:ea typeface="Arial" pitchFamily="34" charset="-122"/>
                <a:cs typeface="Arial" pitchFamily="34" charset="-120"/>
              </a:rPr>
              <a:t>الساعات والسيارات ومناطق التوصيل‏</a:t>
            </a:r>
            <a:endParaRPr lang="ar-JO" sz="1600" dirty="0"/>
          </a:p>
        </p:txBody>
      </p:sp>
      <p:sp>
        <p:nvSpPr>
          <p:cNvPr id="20" name="s6-rect-18"/>
          <p:cNvSpPr/>
          <p:nvPr/>
        </p:nvSpPr>
        <p:spPr>
          <a:xfrm>
            <a:off x="3559759" y="4343400"/>
            <a:ext cx="2779776" cy="1024128"/>
          </a:xfrm>
          <a:prstGeom prst="roundRect">
            <a:avLst>
              <a:gd name="adj" fmla="val 16071"/>
            </a:avLst>
          </a:prstGeom>
          <a:solidFill>
            <a:srgbClr val="F3F4F6"/>
          </a:solidFill>
          <a:ln/>
        </p:spPr>
      </p:sp>
      <p:sp>
        <p:nvSpPr>
          <p:cNvPr id="21" name="s6-text-19"/>
          <p:cNvSpPr txBox="1"/>
          <p:nvPr/>
        </p:nvSpPr>
        <p:spPr>
          <a:xfrm>
            <a:off x="3788359" y="4471416"/>
            <a:ext cx="2322576" cy="347472"/>
          </a:xfrm>
          <a:prstGeom prst="rect">
            <a:avLst/>
          </a:prstGeom>
          <a:noFill/>
          <a:ln/>
        </p:spPr>
        <p:txBody>
          <a:bodyPr wrap="square" lIns="0" tIns="0" rIns="0" bIns="0" rtlCol="0" anchor="t"/>
          <a:lstStyle/>
          <a:p>
            <a:pPr rtl="1" algn="r" indent="0" marL="0">
              <a:buNone/>
            </a:pPr>
            <a:r>
              <a:rPr lang="ar-JO" altLang="en-US" sz="1900" b="1" dirty="0">
                <a:solidFill>
                  <a:srgbClr val="9A0002"/>
                </a:solidFill>
                <a:latin typeface="Arial" pitchFamily="34" charset="0"/>
                <a:ea typeface="Arial" pitchFamily="34" charset="-122"/>
                <a:cs typeface="Arial" pitchFamily="34" charset="-120"/>
              </a:rPr>
              <a:t>الموظفون‏</a:t>
            </a:r>
            <a:endParaRPr lang="ar-JO" sz="1900" dirty="0"/>
          </a:p>
        </p:txBody>
      </p:sp>
      <p:sp>
        <p:nvSpPr>
          <p:cNvPr id="22" name="s6-text-20"/>
          <p:cNvSpPr txBox="1"/>
          <p:nvPr/>
        </p:nvSpPr>
        <p:spPr>
          <a:xfrm>
            <a:off x="3788359" y="4846320"/>
            <a:ext cx="2322576" cy="411480"/>
          </a:xfrm>
          <a:prstGeom prst="rect">
            <a:avLst/>
          </a:prstGeom>
          <a:noFill/>
          <a:ln/>
        </p:spPr>
        <p:txBody>
          <a:bodyPr wrap="square" lIns="0" tIns="0" rIns="0" bIns="0" rtlCol="0" anchor="t"/>
          <a:lstStyle/>
          <a:p>
            <a:pPr rtl="1" algn="r" indent="0" marL="0">
              <a:buNone/>
            </a:pPr>
            <a:r>
              <a:rPr lang="ar-JO" altLang="en-US" sz="1600" dirty="0">
                <a:solidFill>
                  <a:srgbClr val="17191D"/>
                </a:solidFill>
                <a:latin typeface="Arial" pitchFamily="34" charset="0"/>
                <a:ea typeface="Arial" pitchFamily="34" charset="-122"/>
                <a:cs typeface="Arial" pitchFamily="34" charset="-120"/>
              </a:rPr>
              <a:t>مالك، مدير، موظف‏</a:t>
            </a:r>
            <a:endParaRPr lang="ar-JO" sz="1600" dirty="0"/>
          </a:p>
        </p:txBody>
      </p:sp>
      <p:sp>
        <p:nvSpPr>
          <p:cNvPr id="23" name="s6-rect-21"/>
          <p:cNvSpPr/>
          <p:nvPr/>
        </p:nvSpPr>
        <p:spPr>
          <a:xfrm>
            <a:off x="551383" y="4343400"/>
            <a:ext cx="2779776" cy="1024128"/>
          </a:xfrm>
          <a:prstGeom prst="roundRect">
            <a:avLst>
              <a:gd name="adj" fmla="val 16071"/>
            </a:avLst>
          </a:prstGeom>
          <a:solidFill>
            <a:srgbClr val="F3F4F6"/>
          </a:solidFill>
          <a:ln/>
        </p:spPr>
      </p:sp>
      <p:sp>
        <p:nvSpPr>
          <p:cNvPr id="24" name="s6-text-22"/>
          <p:cNvSpPr txBox="1"/>
          <p:nvPr/>
        </p:nvSpPr>
        <p:spPr>
          <a:xfrm>
            <a:off x="779983" y="4471416"/>
            <a:ext cx="2322576" cy="347472"/>
          </a:xfrm>
          <a:prstGeom prst="rect">
            <a:avLst/>
          </a:prstGeom>
          <a:noFill/>
          <a:ln/>
        </p:spPr>
        <p:txBody>
          <a:bodyPr wrap="square" lIns="0" tIns="0" rIns="0" bIns="0" rtlCol="0" anchor="t"/>
          <a:lstStyle/>
          <a:p>
            <a:pPr rtl="1" algn="r" indent="0" marL="0">
              <a:buNone/>
            </a:pPr>
            <a:r>
              <a:rPr lang="ar-JO" altLang="en-US" sz="1900" b="1" dirty="0">
                <a:solidFill>
                  <a:srgbClr val="9A0002"/>
                </a:solidFill>
                <a:latin typeface="Arial" pitchFamily="34" charset="0"/>
                <a:ea typeface="Arial" pitchFamily="34" charset="-122"/>
                <a:cs typeface="Arial" pitchFamily="34" charset="-120"/>
              </a:rPr>
              <a:t>السائقون‏</a:t>
            </a:r>
            <a:endParaRPr lang="ar-JO" sz="1900" dirty="0"/>
          </a:p>
        </p:txBody>
      </p:sp>
      <p:sp>
        <p:nvSpPr>
          <p:cNvPr id="25" name="s6-text-23"/>
          <p:cNvSpPr txBox="1"/>
          <p:nvPr/>
        </p:nvSpPr>
        <p:spPr>
          <a:xfrm>
            <a:off x="779983" y="4846320"/>
            <a:ext cx="2322576" cy="411480"/>
          </a:xfrm>
          <a:prstGeom prst="rect">
            <a:avLst/>
          </a:prstGeom>
          <a:noFill/>
          <a:ln/>
        </p:spPr>
        <p:txBody>
          <a:bodyPr wrap="square" lIns="0" tIns="0" rIns="0" bIns="0" rtlCol="0" anchor="t"/>
          <a:lstStyle/>
          <a:p>
            <a:pPr rtl="1" algn="r" indent="0" marL="0">
              <a:buNone/>
            </a:pPr>
            <a:r>
              <a:rPr lang="ar-JO" altLang="en-US" sz="1600" dirty="0">
                <a:solidFill>
                  <a:srgbClr val="17191D"/>
                </a:solidFill>
                <a:latin typeface="Arial" pitchFamily="34" charset="0"/>
                <a:ea typeface="Arial" pitchFamily="34" charset="-122"/>
                <a:cs typeface="Arial" pitchFamily="34" charset="-120"/>
              </a:rPr>
              <a:t>الأوراق واللغات والمهام‏</a:t>
            </a:r>
            <a:endParaRPr lang="ar-JO" sz="1600" dirty="0"/>
          </a:p>
        </p:txBody>
      </p:sp>
      <p:sp>
        <p:nvSpPr>
          <p:cNvPr id="26" name="s6-rect-24"/>
          <p:cNvSpPr/>
          <p:nvPr/>
        </p:nvSpPr>
        <p:spPr>
          <a:xfrm>
            <a:off x="5827471" y="5486400"/>
            <a:ext cx="512064" cy="512064"/>
          </a:xfrm>
          <a:prstGeom prst="ellipse">
            <a:avLst/>
          </a:prstGeom>
          <a:solidFill>
            <a:srgbClr val="F3D9D6"/>
          </a:solidFill>
          <a:ln/>
        </p:spPr>
      </p:sp>
      <p:pic>
        <p:nvPicPr>
          <p:cNvPr id="27" name="s6-img-25" descr="smartphone-9A0002">    </p:cNvPr>
          <p:cNvPicPr>
            <a:picLocks noChangeAspect="1"/>
          </p:cNvPicPr>
          <p:nvPr/>
        </p:nvPicPr>
        <p:blipFill>
          <a:blip r:embed="rId3"/>
          <a:stretch>
            <a:fillRect/>
          </a:stretch>
        </p:blipFill>
        <p:spPr>
          <a:xfrm>
            <a:off x="5955487" y="5614416"/>
            <a:ext cx="256032" cy="256032"/>
          </a:xfrm>
          <a:prstGeom prst="rect">
            <a:avLst/>
          </a:prstGeom>
        </p:spPr>
      </p:pic>
      <p:sp>
        <p:nvSpPr>
          <p:cNvPr id="28" name="s6-text-26"/>
          <p:cNvSpPr txBox="1"/>
          <p:nvPr/>
        </p:nvSpPr>
        <p:spPr>
          <a:xfrm>
            <a:off x="551383" y="5486400"/>
            <a:ext cx="5056632" cy="512064"/>
          </a:xfrm>
          <a:prstGeom prst="rect">
            <a:avLst/>
          </a:prstGeom>
          <a:noFill/>
          <a:ln/>
        </p:spPr>
        <p:txBody>
          <a:bodyPr wrap="square" lIns="0" tIns="0" rIns="0" bIns="0" rtlCol="0" anchor="ctr"/>
          <a:lstStyle/>
          <a:p>
            <a:pPr rtl="1" algn="r" indent="0" marL="0">
              <a:buNone/>
            </a:pPr>
            <a:r>
              <a:rPr lang="ar-JO" altLang="en-US" sz="1600" b="1" dirty="0">
                <a:solidFill>
                  <a:srgbClr val="17191D"/>
                </a:solidFill>
                <a:latin typeface="Arial" pitchFamily="34" charset="0"/>
                <a:ea typeface="Arial" pitchFamily="34" charset="-122"/>
                <a:cs typeface="Arial" pitchFamily="34" charset="-120"/>
              </a:rPr>
              <a:t>على حاسوبك وعلى هاتفك‏</a:t>
            </a:r>
            <a:endParaRPr lang="ar-JO" sz="1600" dirty="0"/>
          </a:p>
        </p:txBody>
      </p:sp>
      <p:sp>
        <p:nvSpPr>
          <p:cNvPr id="29" name="s6-text-27"/>
          <p:cNvSpPr txBox="1"/>
          <p:nvPr/>
        </p:nvSpPr>
        <p:spPr>
          <a:xfrm>
            <a:off x="548640" y="6327648"/>
            <a:ext cx="1280160" cy="274320"/>
          </a:xfrm>
          <a:prstGeom prst="rect">
            <a:avLst/>
          </a:prstGeom>
          <a:noFill/>
          <a:ln/>
        </p:spPr>
        <p:txBody>
          <a:bodyPr wrap="square" lIns="0" tIns="0" rIns="0" bIns="0" rtlCol="0" anchor="t"/>
          <a:lstStyle/>
          <a:p>
            <a:pPr algn="l" indent="0" marL="0">
              <a:buNone/>
            </a:pPr>
            <a:r>
              <a:rPr lang="ar-JO" altLang="en-US" sz="1200" dirty="0">
                <a:solidFill>
                  <a:srgbClr val="555A63"/>
                </a:solidFill>
                <a:latin typeface="Arial" pitchFamily="34" charset="0"/>
                <a:ea typeface="Arial" pitchFamily="34" charset="-122"/>
                <a:cs typeface="Arial" pitchFamily="34" charset="-120"/>
              </a:rPr>
              <a:t>06 / 22</a:t>
            </a:r>
            <a:endParaRPr lang="ar-JO"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7-text-0"/>
          <p:cNvSpPr txBox="1"/>
          <p:nvPr/>
        </p:nvSpPr>
        <p:spPr>
          <a:xfrm>
            <a:off x="3870655" y="384048"/>
            <a:ext cx="7772400" cy="274320"/>
          </a:xfrm>
          <a:prstGeom prst="rect">
            <a:avLst/>
          </a:prstGeom>
          <a:noFill/>
          <a:ln/>
        </p:spPr>
        <p:txBody>
          <a:bodyPr wrap="square" lIns="0" tIns="0" rIns="0" bIns="0" rtlCol="0" anchor="t"/>
          <a:lstStyle/>
          <a:p>
            <a:pPr rtl="1" algn="r" indent="0" marL="0">
              <a:buNone/>
            </a:pPr>
            <a:r>
              <a:rPr lang="ar-JO" altLang="en-US" sz="1300" b="1" dirty="0">
                <a:solidFill>
                  <a:srgbClr val="9A0002"/>
                </a:solidFill>
                <a:latin typeface="Arial" pitchFamily="34" charset="0"/>
                <a:ea typeface="Arial" pitchFamily="34" charset="-122"/>
                <a:cs typeface="Arial" pitchFamily="34" charset="-120"/>
              </a:rPr>
              <a:t>الميزة 3 · التحكم بالأسعار‏</a:t>
            </a:r>
            <a:endParaRPr lang="ar-JO" sz="1300" dirty="0"/>
          </a:p>
        </p:txBody>
      </p:sp>
      <p:sp>
        <p:nvSpPr>
          <p:cNvPr id="3" name="s7-text-1"/>
          <p:cNvSpPr txBox="1"/>
          <p:nvPr/>
        </p:nvSpPr>
        <p:spPr>
          <a:xfrm>
            <a:off x="1127455" y="658368"/>
            <a:ext cx="10515600" cy="731520"/>
          </a:xfrm>
          <a:prstGeom prst="rect">
            <a:avLst/>
          </a:prstGeom>
          <a:noFill/>
          <a:ln/>
        </p:spPr>
        <p:txBody>
          <a:bodyPr wrap="square" lIns="0" tIns="0" rIns="0" bIns="0" rtlCol="0" anchor="t"/>
          <a:lstStyle/>
          <a:p>
            <a:pPr rtl="1" algn="r" indent="0" marL="0">
              <a:buNone/>
            </a:pPr>
            <a:r>
              <a:rPr lang="ar-JO" altLang="en-US" sz="3400" b="1" dirty="0">
                <a:solidFill>
                  <a:srgbClr val="17191D"/>
                </a:solidFill>
                <a:latin typeface="Arial" pitchFamily="34" charset="0"/>
                <a:ea typeface="Arial" pitchFamily="34" charset="-122"/>
                <a:cs typeface="Arial" pitchFamily="34" charset="-120"/>
              </a:rPr>
              <a:t>أنت تحدد أسعارك‏</a:t>
            </a:r>
            <a:endParaRPr lang="ar-JO" sz="3400" dirty="0"/>
          </a:p>
        </p:txBody>
      </p:sp>
      <p:sp>
        <p:nvSpPr>
          <p:cNvPr id="4" name="s7-text-2"/>
          <p:cNvSpPr txBox="1"/>
          <p:nvPr/>
        </p:nvSpPr>
        <p:spPr>
          <a:xfrm>
            <a:off x="1127455" y="1371600"/>
            <a:ext cx="10515600" cy="411480"/>
          </a:xfrm>
          <a:prstGeom prst="rect">
            <a:avLst/>
          </a:prstGeom>
          <a:noFill/>
          <a:ln/>
        </p:spPr>
        <p:txBody>
          <a:bodyPr wrap="square" lIns="0" tIns="0" rIns="0" bIns="0" rtlCol="0" anchor="t"/>
          <a:lstStyle/>
          <a:p>
            <a:pPr rtl="1" algn="r" indent="0" marL="0">
              <a:buNone/>
            </a:pPr>
            <a:r>
              <a:rPr lang="ar-JO" altLang="en-US" sz="1700" dirty="0">
                <a:solidFill>
                  <a:srgbClr val="555A63"/>
                </a:solidFill>
                <a:latin typeface="Arial" pitchFamily="34" charset="0"/>
                <a:ea typeface="Arial" pitchFamily="34" charset="-122"/>
                <a:cs typeface="Arial" pitchFamily="34" charset="-120"/>
              </a:rPr>
              <a:t>سياراتك وأسعارك وشروطك. غيّرها متى شئت من لوحة التحكم.‏</a:t>
            </a:r>
            <a:endParaRPr lang="ar-JO" sz="1700" dirty="0"/>
          </a:p>
        </p:txBody>
      </p:sp>
      <p:pic>
        <p:nvPicPr>
          <p:cNvPr id="5" name="s7-img-3" descr="logo-ar-cherry">    </p:cNvPr>
          <p:cNvPicPr>
            <a:picLocks noChangeAspect="1"/>
          </p:cNvPicPr>
          <p:nvPr/>
        </p:nvPicPr>
        <p:blipFill>
          <a:blip r:embed="rId1"/>
          <a:stretch>
            <a:fillRect/>
          </a:stretch>
        </p:blipFill>
        <p:spPr>
          <a:xfrm>
            <a:off x="10225735" y="6336792"/>
            <a:ext cx="1038088" cy="237744"/>
          </a:xfrm>
          <a:prstGeom prst="rect">
            <a:avLst/>
          </a:prstGeom>
        </p:spPr>
      </p:pic>
      <p:sp>
        <p:nvSpPr>
          <p:cNvPr id="6" name="s7-rect-4"/>
          <p:cNvSpPr/>
          <p:nvPr/>
        </p:nvSpPr>
        <p:spPr>
          <a:xfrm>
            <a:off x="11130991" y="2057400"/>
            <a:ext cx="512064" cy="512064"/>
          </a:xfrm>
          <a:prstGeom prst="ellipse">
            <a:avLst/>
          </a:prstGeom>
          <a:solidFill>
            <a:srgbClr val="F3D9D6"/>
          </a:solidFill>
          <a:ln/>
        </p:spPr>
      </p:sp>
      <p:pic>
        <p:nvPicPr>
          <p:cNvPr id="7" name="s7-img-5" descr="tag-9A0002">    </p:cNvPr>
          <p:cNvPicPr>
            <a:picLocks noChangeAspect="1"/>
          </p:cNvPicPr>
          <p:nvPr/>
        </p:nvPicPr>
        <p:blipFill>
          <a:blip r:embed="rId2"/>
          <a:stretch>
            <a:fillRect/>
          </a:stretch>
        </p:blipFill>
        <p:spPr>
          <a:xfrm>
            <a:off x="11259007" y="2185416"/>
            <a:ext cx="256032" cy="256032"/>
          </a:xfrm>
          <a:prstGeom prst="rect">
            <a:avLst/>
          </a:prstGeom>
        </p:spPr>
      </p:pic>
      <p:sp>
        <p:nvSpPr>
          <p:cNvPr id="8" name="s7-text-6"/>
          <p:cNvSpPr txBox="1"/>
          <p:nvPr/>
        </p:nvSpPr>
        <p:spPr>
          <a:xfrm>
            <a:off x="5516575" y="2029968"/>
            <a:ext cx="5394960" cy="329184"/>
          </a:xfrm>
          <a:prstGeom prst="rect">
            <a:avLst/>
          </a:prstGeom>
          <a:noFill/>
          <a:ln/>
        </p:spPr>
        <p:txBody>
          <a:bodyPr wrap="square" lIns="0" tIns="0" rIns="0" bIns="0" rtlCol="0" anchor="t"/>
          <a:lstStyle/>
          <a:p>
            <a:pPr rtl="1" algn="r" indent="0" marL="0">
              <a:buNone/>
            </a:pPr>
            <a:r>
              <a:rPr lang="ar-JO" altLang="en-US" sz="1800" b="1" dirty="0">
                <a:solidFill>
                  <a:srgbClr val="17191D"/>
                </a:solidFill>
                <a:latin typeface="Arial" pitchFamily="34" charset="0"/>
                <a:ea typeface="Arial" pitchFamily="34" charset="-122"/>
                <a:cs typeface="Arial" pitchFamily="34" charset="-120"/>
              </a:rPr>
              <a:t>أسعار يومية وشهرية‏</a:t>
            </a:r>
            <a:endParaRPr lang="ar-JO" sz="1800" dirty="0"/>
          </a:p>
        </p:txBody>
      </p:sp>
      <p:sp>
        <p:nvSpPr>
          <p:cNvPr id="9" name="s7-text-7"/>
          <p:cNvSpPr txBox="1"/>
          <p:nvPr/>
        </p:nvSpPr>
        <p:spPr>
          <a:xfrm>
            <a:off x="5516575" y="2368296"/>
            <a:ext cx="5394960" cy="45720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أسعار أقل للمدد الأطول، إن أردت.‏</a:t>
            </a:r>
            <a:endParaRPr lang="ar-JO" sz="1500" dirty="0"/>
          </a:p>
        </p:txBody>
      </p:sp>
      <p:sp>
        <p:nvSpPr>
          <p:cNvPr id="10" name="s7-rect-8"/>
          <p:cNvSpPr/>
          <p:nvPr/>
        </p:nvSpPr>
        <p:spPr>
          <a:xfrm>
            <a:off x="11130991" y="3044952"/>
            <a:ext cx="512064" cy="512064"/>
          </a:xfrm>
          <a:prstGeom prst="ellipse">
            <a:avLst/>
          </a:prstGeom>
          <a:solidFill>
            <a:srgbClr val="F3D9D6"/>
          </a:solidFill>
          <a:ln/>
        </p:spPr>
      </p:sp>
      <p:pic>
        <p:nvPicPr>
          <p:cNvPr id="11" name="s7-img-9" descr="plus-9A0002">    </p:cNvPr>
          <p:cNvPicPr>
            <a:picLocks noChangeAspect="1"/>
          </p:cNvPicPr>
          <p:nvPr/>
        </p:nvPicPr>
        <p:blipFill>
          <a:blip r:embed="rId3"/>
          <a:stretch>
            <a:fillRect/>
          </a:stretch>
        </p:blipFill>
        <p:spPr>
          <a:xfrm>
            <a:off x="11259007" y="3172968"/>
            <a:ext cx="256032" cy="256032"/>
          </a:xfrm>
          <a:prstGeom prst="rect">
            <a:avLst/>
          </a:prstGeom>
        </p:spPr>
      </p:pic>
      <p:sp>
        <p:nvSpPr>
          <p:cNvPr id="12" name="s7-text-10"/>
          <p:cNvSpPr txBox="1"/>
          <p:nvPr/>
        </p:nvSpPr>
        <p:spPr>
          <a:xfrm>
            <a:off x="5516575" y="3017520"/>
            <a:ext cx="5394960" cy="329184"/>
          </a:xfrm>
          <a:prstGeom prst="rect">
            <a:avLst/>
          </a:prstGeom>
          <a:noFill/>
          <a:ln/>
        </p:spPr>
        <p:txBody>
          <a:bodyPr wrap="square" lIns="0" tIns="0" rIns="0" bIns="0" rtlCol="0" anchor="t"/>
          <a:lstStyle/>
          <a:p>
            <a:pPr rtl="1" algn="r" indent="0" marL="0">
              <a:buNone/>
            </a:pPr>
            <a:r>
              <a:rPr lang="ar-JO" altLang="en-US" sz="1800" b="1" dirty="0">
                <a:solidFill>
                  <a:srgbClr val="17191D"/>
                </a:solidFill>
                <a:latin typeface="Arial" pitchFamily="34" charset="0"/>
                <a:ea typeface="Arial" pitchFamily="34" charset="-122"/>
                <a:cs typeface="Arial" pitchFamily="34" charset="-120"/>
              </a:rPr>
              <a:t>إضافاتك‏</a:t>
            </a:r>
            <a:endParaRPr lang="ar-JO" sz="1800" dirty="0"/>
          </a:p>
        </p:txBody>
      </p:sp>
      <p:sp>
        <p:nvSpPr>
          <p:cNvPr id="13" name="s7-text-11"/>
          <p:cNvSpPr txBox="1"/>
          <p:nvPr/>
        </p:nvSpPr>
        <p:spPr>
          <a:xfrm>
            <a:off x="5516575" y="3355848"/>
            <a:ext cx="5394960" cy="45720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السائق والتوصيل والسائق الإضافي وخيارات أخرى، بسعرك.‏</a:t>
            </a:r>
            <a:endParaRPr lang="ar-JO" sz="1500" dirty="0"/>
          </a:p>
        </p:txBody>
      </p:sp>
      <p:sp>
        <p:nvSpPr>
          <p:cNvPr id="14" name="s7-rect-12"/>
          <p:cNvSpPr/>
          <p:nvPr/>
        </p:nvSpPr>
        <p:spPr>
          <a:xfrm>
            <a:off x="11130991" y="4032504"/>
            <a:ext cx="512064" cy="512064"/>
          </a:xfrm>
          <a:prstGeom prst="ellipse">
            <a:avLst/>
          </a:prstGeom>
          <a:solidFill>
            <a:srgbClr val="F3D9D6"/>
          </a:solidFill>
          <a:ln/>
        </p:spPr>
      </p:sp>
      <p:pic>
        <p:nvPicPr>
          <p:cNvPr id="15" name="s7-img-13" descr="settings-9A0002">    </p:cNvPr>
          <p:cNvPicPr>
            <a:picLocks noChangeAspect="1"/>
          </p:cNvPicPr>
          <p:nvPr/>
        </p:nvPicPr>
        <p:blipFill>
          <a:blip r:embed="rId4"/>
          <a:stretch>
            <a:fillRect/>
          </a:stretch>
        </p:blipFill>
        <p:spPr>
          <a:xfrm>
            <a:off x="11259007" y="4160520"/>
            <a:ext cx="256032" cy="256032"/>
          </a:xfrm>
          <a:prstGeom prst="rect">
            <a:avLst/>
          </a:prstGeom>
        </p:spPr>
      </p:pic>
      <p:sp>
        <p:nvSpPr>
          <p:cNvPr id="16" name="s7-text-14"/>
          <p:cNvSpPr txBox="1"/>
          <p:nvPr/>
        </p:nvSpPr>
        <p:spPr>
          <a:xfrm>
            <a:off x="5516575" y="4005072"/>
            <a:ext cx="5394960" cy="329184"/>
          </a:xfrm>
          <a:prstGeom prst="rect">
            <a:avLst/>
          </a:prstGeom>
          <a:noFill/>
          <a:ln/>
        </p:spPr>
        <p:txBody>
          <a:bodyPr wrap="square" lIns="0" tIns="0" rIns="0" bIns="0" rtlCol="0" anchor="t"/>
          <a:lstStyle/>
          <a:p>
            <a:pPr rtl="1" algn="r" indent="0" marL="0">
              <a:buNone/>
            </a:pPr>
            <a:r>
              <a:rPr lang="ar-JO" altLang="en-US" sz="1800" b="1" dirty="0">
                <a:solidFill>
                  <a:srgbClr val="17191D"/>
                </a:solidFill>
                <a:latin typeface="Arial" pitchFamily="34" charset="0"/>
                <a:ea typeface="Arial" pitchFamily="34" charset="-122"/>
                <a:cs typeface="Arial" pitchFamily="34" charset="-120"/>
              </a:rPr>
              <a:t>شروطك‏</a:t>
            </a:r>
            <a:endParaRPr lang="ar-JO" sz="1800" dirty="0"/>
          </a:p>
        </p:txBody>
      </p:sp>
      <p:sp>
        <p:nvSpPr>
          <p:cNvPr id="17" name="s7-text-15"/>
          <p:cNvSpPr txBox="1"/>
          <p:nvPr/>
        </p:nvSpPr>
        <p:spPr>
          <a:xfrm>
            <a:off x="5516575" y="4343400"/>
            <a:ext cx="5394960" cy="45720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الكيلومترات والتأمين والوقود وأقل عدد أيام: القرار لك.‏</a:t>
            </a:r>
            <a:endParaRPr lang="ar-JO" sz="1500" dirty="0"/>
          </a:p>
        </p:txBody>
      </p:sp>
      <p:sp>
        <p:nvSpPr>
          <p:cNvPr id="18" name="s7-rect-16"/>
          <p:cNvSpPr/>
          <p:nvPr/>
        </p:nvSpPr>
        <p:spPr>
          <a:xfrm>
            <a:off x="11130991" y="5020056"/>
            <a:ext cx="512064" cy="512064"/>
          </a:xfrm>
          <a:prstGeom prst="ellipse">
            <a:avLst/>
          </a:prstGeom>
          <a:solidFill>
            <a:srgbClr val="F3D9D6"/>
          </a:solidFill>
          <a:ln/>
        </p:spPr>
      </p:sp>
      <p:pic>
        <p:nvPicPr>
          <p:cNvPr id="19" name="s7-img-17" descr="check-circle-9A0002">    </p:cNvPr>
          <p:cNvPicPr>
            <a:picLocks noChangeAspect="1"/>
          </p:cNvPicPr>
          <p:nvPr/>
        </p:nvPicPr>
        <p:blipFill>
          <a:blip r:embed="rId5"/>
          <a:stretch>
            <a:fillRect/>
          </a:stretch>
        </p:blipFill>
        <p:spPr>
          <a:xfrm>
            <a:off x="11259007" y="5148072"/>
            <a:ext cx="256032" cy="256032"/>
          </a:xfrm>
          <a:prstGeom prst="rect">
            <a:avLst/>
          </a:prstGeom>
        </p:spPr>
      </p:pic>
      <p:sp>
        <p:nvSpPr>
          <p:cNvPr id="20" name="s7-text-18"/>
          <p:cNvSpPr txBox="1"/>
          <p:nvPr/>
        </p:nvSpPr>
        <p:spPr>
          <a:xfrm>
            <a:off x="5516575" y="4992624"/>
            <a:ext cx="5394960" cy="329184"/>
          </a:xfrm>
          <a:prstGeom prst="rect">
            <a:avLst/>
          </a:prstGeom>
          <a:noFill/>
          <a:ln/>
        </p:spPr>
        <p:txBody>
          <a:bodyPr wrap="square" lIns="0" tIns="0" rIns="0" bIns="0" rtlCol="0" anchor="t"/>
          <a:lstStyle/>
          <a:p>
            <a:pPr rtl="1" algn="r" indent="0" marL="0">
              <a:buNone/>
            </a:pPr>
            <a:r>
              <a:rPr lang="ar-JO" altLang="en-US" sz="1800" b="1" dirty="0">
                <a:solidFill>
                  <a:srgbClr val="17191D"/>
                </a:solidFill>
                <a:latin typeface="Arial" pitchFamily="34" charset="0"/>
                <a:ea typeface="Arial" pitchFamily="34" charset="-122"/>
                <a:cs typeface="Arial" pitchFamily="34" charset="-120"/>
              </a:rPr>
              <a:t>وضوح للعملاء‏</a:t>
            </a:r>
            <a:endParaRPr lang="ar-JO" sz="1800" dirty="0"/>
          </a:p>
        </p:txBody>
      </p:sp>
      <p:sp>
        <p:nvSpPr>
          <p:cNvPr id="21" name="s7-text-19"/>
          <p:cNvSpPr txBox="1"/>
          <p:nvPr/>
        </p:nvSpPr>
        <p:spPr>
          <a:xfrm>
            <a:off x="5516575" y="5330952"/>
            <a:ext cx="5394960" cy="45720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يرون السعر الكامل قبل الدفع، بدون رسوم إضافية على البطاقة.‏</a:t>
            </a:r>
            <a:endParaRPr lang="ar-JO" sz="1500" dirty="0"/>
          </a:p>
        </p:txBody>
      </p:sp>
      <p:sp>
        <p:nvSpPr>
          <p:cNvPr id="22" name="s7-rect-20"/>
          <p:cNvSpPr/>
          <p:nvPr/>
        </p:nvSpPr>
        <p:spPr>
          <a:xfrm>
            <a:off x="551383" y="1965960"/>
            <a:ext cx="4599432" cy="4023360"/>
          </a:xfrm>
          <a:prstGeom prst="roundRect">
            <a:avLst>
              <a:gd name="adj" fmla="val 6818"/>
            </a:avLst>
          </a:prstGeom>
          <a:solidFill>
            <a:srgbClr val="F3F4F6"/>
          </a:solidFill>
          <a:ln/>
        </p:spPr>
      </p:sp>
      <p:pic>
        <p:nvPicPr>
          <p:cNvPr id="23" name="s7-img-21" descr="pricing">    </p:cNvPr>
          <p:cNvPicPr>
            <a:picLocks noChangeAspect="1"/>
          </p:cNvPicPr>
          <p:nvPr/>
        </p:nvPicPr>
        <p:blipFill>
          <a:blip r:embed="rId6"/>
          <a:stretch>
            <a:fillRect/>
          </a:stretch>
        </p:blipFill>
        <p:spPr>
          <a:xfrm>
            <a:off x="551383" y="2444496"/>
            <a:ext cx="4599432" cy="3066288"/>
          </a:xfrm>
          <a:prstGeom prst="rect">
            <a:avLst/>
          </a:prstGeom>
        </p:spPr>
      </p:pic>
      <p:sp>
        <p:nvSpPr>
          <p:cNvPr id="24" name="s7-text-22"/>
          <p:cNvSpPr txBox="1"/>
          <p:nvPr/>
        </p:nvSpPr>
        <p:spPr>
          <a:xfrm>
            <a:off x="548640" y="6327648"/>
            <a:ext cx="1280160" cy="274320"/>
          </a:xfrm>
          <a:prstGeom prst="rect">
            <a:avLst/>
          </a:prstGeom>
          <a:noFill/>
          <a:ln/>
        </p:spPr>
        <p:txBody>
          <a:bodyPr wrap="square" lIns="0" tIns="0" rIns="0" bIns="0" rtlCol="0" anchor="t"/>
          <a:lstStyle/>
          <a:p>
            <a:pPr algn="l" indent="0" marL="0">
              <a:buNone/>
            </a:pPr>
            <a:r>
              <a:rPr lang="ar-JO" altLang="en-US" sz="1200" dirty="0">
                <a:solidFill>
                  <a:srgbClr val="555A63"/>
                </a:solidFill>
                <a:latin typeface="Arial" pitchFamily="34" charset="0"/>
                <a:ea typeface="Arial" pitchFamily="34" charset="-122"/>
                <a:cs typeface="Arial" pitchFamily="34" charset="-120"/>
              </a:rPr>
              <a:t>07 / 22</a:t>
            </a:r>
            <a:endParaRPr lang="ar-JO"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8-text-0"/>
          <p:cNvSpPr txBox="1"/>
          <p:nvPr/>
        </p:nvSpPr>
        <p:spPr>
          <a:xfrm>
            <a:off x="3870655" y="384048"/>
            <a:ext cx="7772400" cy="274320"/>
          </a:xfrm>
          <a:prstGeom prst="rect">
            <a:avLst/>
          </a:prstGeom>
          <a:noFill/>
          <a:ln/>
        </p:spPr>
        <p:txBody>
          <a:bodyPr wrap="square" lIns="0" tIns="0" rIns="0" bIns="0" rtlCol="0" anchor="t"/>
          <a:lstStyle/>
          <a:p>
            <a:pPr rtl="1" algn="r" indent="0" marL="0">
              <a:buNone/>
            </a:pPr>
            <a:r>
              <a:rPr lang="ar-JO" altLang="en-US" sz="1300" b="1" dirty="0">
                <a:solidFill>
                  <a:srgbClr val="9A0002"/>
                </a:solidFill>
                <a:latin typeface="Arial" pitchFamily="34" charset="0"/>
                <a:ea typeface="Arial" pitchFamily="34" charset="-122"/>
                <a:cs typeface="Arial" pitchFamily="34" charset="-120"/>
              </a:rPr>
              <a:t>الميزة 4 · طلب الحجز‏</a:t>
            </a:r>
            <a:endParaRPr lang="ar-JO" sz="1300" dirty="0"/>
          </a:p>
        </p:txBody>
      </p:sp>
      <p:sp>
        <p:nvSpPr>
          <p:cNvPr id="3" name="s8-text-1"/>
          <p:cNvSpPr txBox="1"/>
          <p:nvPr/>
        </p:nvSpPr>
        <p:spPr>
          <a:xfrm>
            <a:off x="1127455" y="658368"/>
            <a:ext cx="10515600" cy="731520"/>
          </a:xfrm>
          <a:prstGeom prst="rect">
            <a:avLst/>
          </a:prstGeom>
          <a:noFill/>
          <a:ln/>
        </p:spPr>
        <p:txBody>
          <a:bodyPr wrap="square" lIns="0" tIns="0" rIns="0" bIns="0" rtlCol="0" anchor="t"/>
          <a:lstStyle/>
          <a:p>
            <a:pPr rtl="1" algn="r" indent="0" marL="0">
              <a:buNone/>
            </a:pPr>
            <a:r>
              <a:rPr lang="ar-JO" altLang="en-US" sz="3400" b="1" dirty="0">
                <a:solidFill>
                  <a:srgbClr val="17191D"/>
                </a:solidFill>
                <a:latin typeface="Arial" pitchFamily="34" charset="0"/>
                <a:ea typeface="Arial" pitchFamily="34" charset="-122"/>
                <a:cs typeface="Arial" pitchFamily="34" charset="-120"/>
              </a:rPr>
              <a:t>أنت توافق، ثم تتحرك الأموال.‏</a:t>
            </a:r>
            <a:endParaRPr lang="ar-JO" sz="3400" dirty="0"/>
          </a:p>
        </p:txBody>
      </p:sp>
      <p:sp>
        <p:nvSpPr>
          <p:cNvPr id="4" name="s8-text-2"/>
          <p:cNvSpPr txBox="1"/>
          <p:nvPr/>
        </p:nvSpPr>
        <p:spPr>
          <a:xfrm>
            <a:off x="1127455" y="1371600"/>
            <a:ext cx="10515600" cy="411480"/>
          </a:xfrm>
          <a:prstGeom prst="rect">
            <a:avLst/>
          </a:prstGeom>
          <a:noFill/>
          <a:ln/>
        </p:spPr>
        <p:txBody>
          <a:bodyPr wrap="square" lIns="0" tIns="0" rIns="0" bIns="0" rtlCol="0" anchor="t"/>
          <a:lstStyle/>
          <a:p>
            <a:pPr rtl="1" algn="r" indent="0" marL="0">
              <a:buNone/>
            </a:pPr>
            <a:r>
              <a:rPr lang="ar-JO" altLang="en-US" sz="1700" dirty="0">
                <a:solidFill>
                  <a:srgbClr val="555A63"/>
                </a:solidFill>
                <a:latin typeface="Arial" pitchFamily="34" charset="0"/>
                <a:ea typeface="Arial" pitchFamily="34" charset="-122"/>
                <a:cs typeface="Arial" pitchFamily="34" charset="-120"/>
              </a:rPr>
              <a:t>كل حجز آمن للطرفين: المبلغ جاهز قبل أن تؤكّد.‏</a:t>
            </a:r>
            <a:endParaRPr lang="ar-JO" sz="1700" dirty="0"/>
          </a:p>
        </p:txBody>
      </p:sp>
      <p:pic>
        <p:nvPicPr>
          <p:cNvPr id="5" name="s8-img-3" descr="logo-ar-cherry">    </p:cNvPr>
          <p:cNvPicPr>
            <a:picLocks noChangeAspect="1"/>
          </p:cNvPicPr>
          <p:nvPr/>
        </p:nvPicPr>
        <p:blipFill>
          <a:blip r:embed="rId1"/>
          <a:stretch>
            <a:fillRect/>
          </a:stretch>
        </p:blipFill>
        <p:spPr>
          <a:xfrm>
            <a:off x="10225735" y="6336792"/>
            <a:ext cx="1038088" cy="237744"/>
          </a:xfrm>
          <a:prstGeom prst="rect">
            <a:avLst/>
          </a:prstGeom>
        </p:spPr>
      </p:pic>
      <p:sp>
        <p:nvSpPr>
          <p:cNvPr id="6" name="s8-rect-4"/>
          <p:cNvSpPr/>
          <p:nvPr/>
        </p:nvSpPr>
        <p:spPr>
          <a:xfrm>
            <a:off x="6705295" y="1965960"/>
            <a:ext cx="4937760" cy="4023360"/>
          </a:xfrm>
          <a:prstGeom prst="roundRect">
            <a:avLst>
              <a:gd name="adj" fmla="val 6818"/>
            </a:avLst>
          </a:prstGeom>
          <a:solidFill>
            <a:srgbClr val="F3F4F6"/>
          </a:solidFill>
          <a:ln/>
        </p:spPr>
      </p:sp>
      <p:pic>
        <p:nvPicPr>
          <p:cNvPr id="7" name="s8-img-5" descr="hold-capture-rtl">    </p:cNvPr>
          <p:cNvPicPr>
            <a:picLocks noChangeAspect="1"/>
          </p:cNvPicPr>
          <p:nvPr/>
        </p:nvPicPr>
        <p:blipFill>
          <a:blip r:embed="rId2"/>
          <a:stretch>
            <a:fillRect/>
          </a:stretch>
        </p:blipFill>
        <p:spPr>
          <a:xfrm>
            <a:off x="6705295" y="2331720"/>
            <a:ext cx="4937760" cy="3291840"/>
          </a:xfrm>
          <a:prstGeom prst="rect">
            <a:avLst/>
          </a:prstGeom>
        </p:spPr>
      </p:pic>
      <p:sp>
        <p:nvSpPr>
          <p:cNvPr id="8" name="s8-rect-6"/>
          <p:cNvSpPr/>
          <p:nvPr/>
        </p:nvSpPr>
        <p:spPr>
          <a:xfrm>
            <a:off x="551383" y="1965960"/>
            <a:ext cx="5788152" cy="960120"/>
          </a:xfrm>
          <a:prstGeom prst="roundRect">
            <a:avLst>
              <a:gd name="adj" fmla="val 17143"/>
            </a:avLst>
          </a:prstGeom>
          <a:solidFill>
            <a:srgbClr val="F3F4F6"/>
          </a:solidFill>
          <a:ln/>
        </p:spPr>
      </p:sp>
      <p:sp>
        <p:nvSpPr>
          <p:cNvPr id="9" name="s8-rect-7"/>
          <p:cNvSpPr/>
          <p:nvPr/>
        </p:nvSpPr>
        <p:spPr>
          <a:xfrm>
            <a:off x="5653735" y="2212848"/>
            <a:ext cx="457200" cy="457200"/>
          </a:xfrm>
          <a:prstGeom prst="ellipse">
            <a:avLst/>
          </a:prstGeom>
          <a:solidFill>
            <a:srgbClr val="9A0002"/>
          </a:solidFill>
          <a:ln/>
        </p:spPr>
      </p:sp>
      <p:sp>
        <p:nvSpPr>
          <p:cNvPr id="10" name="s8-text-8"/>
          <p:cNvSpPr txBox="1"/>
          <p:nvPr/>
        </p:nvSpPr>
        <p:spPr>
          <a:xfrm>
            <a:off x="5653735" y="2212848"/>
            <a:ext cx="457200" cy="457200"/>
          </a:xfrm>
          <a:prstGeom prst="rect">
            <a:avLst/>
          </a:prstGeom>
          <a:noFill/>
          <a:ln/>
        </p:spPr>
        <p:txBody>
          <a:bodyPr wrap="square" lIns="0" tIns="0" rIns="0" bIns="0" rtlCol="0" anchor="ctr"/>
          <a:lstStyle/>
          <a:p>
            <a:pPr algn="ctr" indent="0" marL="0">
              <a:buNone/>
            </a:pPr>
            <a:r>
              <a:rPr lang="ar-JO" altLang="en-US" sz="1600" b="1" dirty="0">
                <a:solidFill>
                  <a:srgbClr val="FFFFFF"/>
                </a:solidFill>
                <a:latin typeface="Arial" pitchFamily="34" charset="0"/>
                <a:ea typeface="Arial" pitchFamily="34" charset="-122"/>
                <a:cs typeface="Arial" pitchFamily="34" charset="-120"/>
              </a:rPr>
              <a:t>1</a:t>
            </a:r>
            <a:endParaRPr lang="ar-JO" sz="1600" dirty="0"/>
          </a:p>
        </p:txBody>
      </p:sp>
      <p:sp>
        <p:nvSpPr>
          <p:cNvPr id="11" name="s8-text-9"/>
          <p:cNvSpPr txBox="1"/>
          <p:nvPr/>
        </p:nvSpPr>
        <p:spPr>
          <a:xfrm>
            <a:off x="761695" y="2093976"/>
            <a:ext cx="4663440" cy="347472"/>
          </a:xfrm>
          <a:prstGeom prst="rect">
            <a:avLst/>
          </a:prstGeom>
          <a:noFill/>
          <a:ln/>
        </p:spPr>
        <p:txBody>
          <a:bodyPr wrap="square" lIns="0" tIns="0" rIns="0" bIns="0" rtlCol="0" anchor="t"/>
          <a:lstStyle/>
          <a:p>
            <a:pPr rtl="1" algn="r" indent="0" marL="0">
              <a:buNone/>
            </a:pPr>
            <a:r>
              <a:rPr lang="ar-JO" altLang="en-US" sz="1900" b="1" dirty="0">
                <a:solidFill>
                  <a:srgbClr val="17191D"/>
                </a:solidFill>
                <a:latin typeface="Arial" pitchFamily="34" charset="0"/>
                <a:ea typeface="Arial" pitchFamily="34" charset="-122"/>
                <a:cs typeface="Arial" pitchFamily="34" charset="-120"/>
              </a:rPr>
              <a:t>العميل يضغط «ادفع»‏</a:t>
            </a:r>
            <a:endParaRPr lang="ar-JO" sz="1900" dirty="0"/>
          </a:p>
        </p:txBody>
      </p:sp>
      <p:sp>
        <p:nvSpPr>
          <p:cNvPr id="12" name="s8-text-10"/>
          <p:cNvSpPr txBox="1"/>
          <p:nvPr/>
        </p:nvSpPr>
        <p:spPr>
          <a:xfrm>
            <a:off x="761695" y="2459736"/>
            <a:ext cx="4663440" cy="384048"/>
          </a:xfrm>
          <a:prstGeom prst="rect">
            <a:avLst/>
          </a:prstGeom>
          <a:noFill/>
          <a:ln/>
        </p:spPr>
        <p:txBody>
          <a:bodyPr wrap="square" lIns="0" tIns="0" rIns="0" bIns="0" rtlCol="0" anchor="t"/>
          <a:lstStyle/>
          <a:p>
            <a:pPr rtl="1" algn="r" indent="0" marL="0">
              <a:buNone/>
            </a:pPr>
            <a:r>
              <a:rPr lang="ar-JO" altLang="en-US" sz="1600" dirty="0">
                <a:solidFill>
                  <a:srgbClr val="555A63"/>
                </a:solidFill>
                <a:latin typeface="Arial" pitchFamily="34" charset="0"/>
                <a:ea typeface="Arial" pitchFamily="34" charset="-122"/>
                <a:cs typeface="Arial" pitchFamily="34" charset="-120"/>
              </a:rPr>
              <a:t>يُحجز المبلغ على البطاقة ولا يُخصم.‏</a:t>
            </a:r>
            <a:endParaRPr lang="ar-JO" sz="1600" dirty="0"/>
          </a:p>
        </p:txBody>
      </p:sp>
      <p:sp>
        <p:nvSpPr>
          <p:cNvPr id="13" name="s8-arrow-11"/>
          <p:cNvSpPr/>
          <p:nvPr/>
        </p:nvSpPr>
        <p:spPr>
          <a:xfrm>
            <a:off x="5763463" y="2944368"/>
            <a:ext cx="237744" cy="237744"/>
          </a:xfrm>
          <a:prstGeom prst="downArrow">
            <a:avLst/>
          </a:prstGeom>
          <a:solidFill>
            <a:srgbClr val="C8494B"/>
          </a:solidFill>
          <a:ln/>
        </p:spPr>
      </p:sp>
      <p:sp>
        <p:nvSpPr>
          <p:cNvPr id="14" name="s8-rect-12"/>
          <p:cNvSpPr/>
          <p:nvPr/>
        </p:nvSpPr>
        <p:spPr>
          <a:xfrm>
            <a:off x="551383" y="3200400"/>
            <a:ext cx="5788152" cy="960120"/>
          </a:xfrm>
          <a:prstGeom prst="roundRect">
            <a:avLst>
              <a:gd name="adj" fmla="val 17143"/>
            </a:avLst>
          </a:prstGeom>
          <a:solidFill>
            <a:srgbClr val="F3F4F6"/>
          </a:solidFill>
          <a:ln/>
        </p:spPr>
      </p:sp>
      <p:sp>
        <p:nvSpPr>
          <p:cNvPr id="15" name="s8-rect-13"/>
          <p:cNvSpPr/>
          <p:nvPr/>
        </p:nvSpPr>
        <p:spPr>
          <a:xfrm>
            <a:off x="5653735" y="3447288"/>
            <a:ext cx="457200" cy="457200"/>
          </a:xfrm>
          <a:prstGeom prst="ellipse">
            <a:avLst/>
          </a:prstGeom>
          <a:solidFill>
            <a:srgbClr val="9A0002"/>
          </a:solidFill>
          <a:ln/>
        </p:spPr>
      </p:sp>
      <p:sp>
        <p:nvSpPr>
          <p:cNvPr id="16" name="s8-text-14"/>
          <p:cNvSpPr txBox="1"/>
          <p:nvPr/>
        </p:nvSpPr>
        <p:spPr>
          <a:xfrm>
            <a:off x="5653735" y="3447288"/>
            <a:ext cx="457200" cy="457200"/>
          </a:xfrm>
          <a:prstGeom prst="rect">
            <a:avLst/>
          </a:prstGeom>
          <a:noFill/>
          <a:ln/>
        </p:spPr>
        <p:txBody>
          <a:bodyPr wrap="square" lIns="0" tIns="0" rIns="0" bIns="0" rtlCol="0" anchor="ctr"/>
          <a:lstStyle/>
          <a:p>
            <a:pPr algn="ctr" indent="0" marL="0">
              <a:buNone/>
            </a:pPr>
            <a:r>
              <a:rPr lang="ar-JO" altLang="en-US" sz="1600" b="1" dirty="0">
                <a:solidFill>
                  <a:srgbClr val="FFFFFF"/>
                </a:solidFill>
                <a:latin typeface="Arial" pitchFamily="34" charset="0"/>
                <a:ea typeface="Arial" pitchFamily="34" charset="-122"/>
                <a:cs typeface="Arial" pitchFamily="34" charset="-120"/>
              </a:rPr>
              <a:t>2</a:t>
            </a:r>
            <a:endParaRPr lang="ar-JO" sz="1600" dirty="0"/>
          </a:p>
        </p:txBody>
      </p:sp>
      <p:sp>
        <p:nvSpPr>
          <p:cNvPr id="17" name="s8-text-15"/>
          <p:cNvSpPr txBox="1"/>
          <p:nvPr/>
        </p:nvSpPr>
        <p:spPr>
          <a:xfrm>
            <a:off x="761695" y="3328416"/>
            <a:ext cx="4663440" cy="347472"/>
          </a:xfrm>
          <a:prstGeom prst="rect">
            <a:avLst/>
          </a:prstGeom>
          <a:noFill/>
          <a:ln/>
        </p:spPr>
        <p:txBody>
          <a:bodyPr wrap="square" lIns="0" tIns="0" rIns="0" bIns="0" rtlCol="0" anchor="t"/>
          <a:lstStyle/>
          <a:p>
            <a:pPr rtl="1" algn="r" indent="0" marL="0">
              <a:buNone/>
            </a:pPr>
            <a:r>
              <a:rPr lang="ar-JO" altLang="en-US" sz="1900" b="1" dirty="0">
                <a:solidFill>
                  <a:srgbClr val="17191D"/>
                </a:solidFill>
                <a:latin typeface="Arial" pitchFamily="34" charset="0"/>
                <a:ea typeface="Arial" pitchFamily="34" charset="-122"/>
                <a:cs typeface="Arial" pitchFamily="34" charset="-120"/>
              </a:rPr>
              <a:t>أنت تقبل‏</a:t>
            </a:r>
            <a:endParaRPr lang="ar-JO" sz="1900" dirty="0"/>
          </a:p>
        </p:txBody>
      </p:sp>
      <p:sp>
        <p:nvSpPr>
          <p:cNvPr id="18" name="s8-text-16"/>
          <p:cNvSpPr txBox="1"/>
          <p:nvPr/>
        </p:nvSpPr>
        <p:spPr>
          <a:xfrm>
            <a:off x="761695" y="3694176"/>
            <a:ext cx="4663440" cy="384048"/>
          </a:xfrm>
          <a:prstGeom prst="rect">
            <a:avLst/>
          </a:prstGeom>
          <a:noFill/>
          <a:ln/>
        </p:spPr>
        <p:txBody>
          <a:bodyPr wrap="square" lIns="0" tIns="0" rIns="0" bIns="0" rtlCol="0" anchor="t"/>
          <a:lstStyle/>
          <a:p>
            <a:pPr rtl="1" algn="r" indent="0" marL="0">
              <a:buNone/>
            </a:pPr>
            <a:r>
              <a:rPr lang="ar-JO" altLang="en-US" sz="1600" dirty="0">
                <a:solidFill>
                  <a:srgbClr val="555A63"/>
                </a:solidFill>
                <a:latin typeface="Arial" pitchFamily="34" charset="0"/>
                <a:ea typeface="Arial" pitchFamily="34" charset="-122"/>
                <a:cs typeface="Arial" pitchFamily="34" charset="-120"/>
              </a:rPr>
              <a:t>يُخصم المبلغ المحجوز ويتأكد الحجز.‏</a:t>
            </a:r>
            <a:endParaRPr lang="ar-JO" sz="1600" dirty="0"/>
          </a:p>
        </p:txBody>
      </p:sp>
      <p:sp>
        <p:nvSpPr>
          <p:cNvPr id="19" name="s8-arrow-17"/>
          <p:cNvSpPr/>
          <p:nvPr/>
        </p:nvSpPr>
        <p:spPr>
          <a:xfrm>
            <a:off x="5763463" y="4178808"/>
            <a:ext cx="237744" cy="237744"/>
          </a:xfrm>
          <a:prstGeom prst="downArrow">
            <a:avLst/>
          </a:prstGeom>
          <a:solidFill>
            <a:srgbClr val="C8494B"/>
          </a:solidFill>
          <a:ln/>
        </p:spPr>
      </p:sp>
      <p:sp>
        <p:nvSpPr>
          <p:cNvPr id="20" name="s8-rect-18"/>
          <p:cNvSpPr/>
          <p:nvPr/>
        </p:nvSpPr>
        <p:spPr>
          <a:xfrm>
            <a:off x="551383" y="4434840"/>
            <a:ext cx="5788152" cy="960120"/>
          </a:xfrm>
          <a:prstGeom prst="roundRect">
            <a:avLst>
              <a:gd name="adj" fmla="val 17143"/>
            </a:avLst>
          </a:prstGeom>
          <a:solidFill>
            <a:srgbClr val="F3F4F6"/>
          </a:solidFill>
          <a:ln/>
        </p:spPr>
      </p:sp>
      <p:sp>
        <p:nvSpPr>
          <p:cNvPr id="21" name="s8-rect-19"/>
          <p:cNvSpPr/>
          <p:nvPr/>
        </p:nvSpPr>
        <p:spPr>
          <a:xfrm>
            <a:off x="5653735" y="4681728"/>
            <a:ext cx="457200" cy="457200"/>
          </a:xfrm>
          <a:prstGeom prst="ellipse">
            <a:avLst/>
          </a:prstGeom>
          <a:solidFill>
            <a:srgbClr val="9A0002"/>
          </a:solidFill>
          <a:ln/>
        </p:spPr>
      </p:sp>
      <p:sp>
        <p:nvSpPr>
          <p:cNvPr id="22" name="s8-text-20"/>
          <p:cNvSpPr txBox="1"/>
          <p:nvPr/>
        </p:nvSpPr>
        <p:spPr>
          <a:xfrm>
            <a:off x="5653735" y="4681728"/>
            <a:ext cx="457200" cy="457200"/>
          </a:xfrm>
          <a:prstGeom prst="rect">
            <a:avLst/>
          </a:prstGeom>
          <a:noFill/>
          <a:ln/>
        </p:spPr>
        <p:txBody>
          <a:bodyPr wrap="square" lIns="0" tIns="0" rIns="0" bIns="0" rtlCol="0" anchor="ctr"/>
          <a:lstStyle/>
          <a:p>
            <a:pPr algn="ctr" indent="0" marL="0">
              <a:buNone/>
            </a:pPr>
            <a:r>
              <a:rPr lang="ar-JO" altLang="en-US" sz="1600" b="1" dirty="0">
                <a:solidFill>
                  <a:srgbClr val="FFFFFF"/>
                </a:solidFill>
                <a:latin typeface="Arial" pitchFamily="34" charset="0"/>
                <a:ea typeface="Arial" pitchFamily="34" charset="-122"/>
                <a:cs typeface="Arial" pitchFamily="34" charset="-120"/>
              </a:rPr>
              <a:t>3</a:t>
            </a:r>
            <a:endParaRPr lang="ar-JO" sz="1600" dirty="0"/>
          </a:p>
        </p:txBody>
      </p:sp>
      <p:sp>
        <p:nvSpPr>
          <p:cNvPr id="23" name="s8-text-21"/>
          <p:cNvSpPr txBox="1"/>
          <p:nvPr/>
        </p:nvSpPr>
        <p:spPr>
          <a:xfrm>
            <a:off x="761695" y="4562856"/>
            <a:ext cx="4663440" cy="347472"/>
          </a:xfrm>
          <a:prstGeom prst="rect">
            <a:avLst/>
          </a:prstGeom>
          <a:noFill/>
          <a:ln/>
        </p:spPr>
        <p:txBody>
          <a:bodyPr wrap="square" lIns="0" tIns="0" rIns="0" bIns="0" rtlCol="0" anchor="t"/>
          <a:lstStyle/>
          <a:p>
            <a:pPr rtl="1" algn="r" indent="0" marL="0">
              <a:buNone/>
            </a:pPr>
            <a:r>
              <a:rPr lang="ar-JO" altLang="en-US" sz="1900" b="1" dirty="0">
                <a:solidFill>
                  <a:srgbClr val="17191D"/>
                </a:solidFill>
                <a:latin typeface="Arial" pitchFamily="34" charset="0"/>
                <a:ea typeface="Arial" pitchFamily="34" charset="-122"/>
                <a:cs typeface="Arial" pitchFamily="34" charset="-120"/>
              </a:rPr>
              <a:t>ترفض، أو ينتهي الوقت‏</a:t>
            </a:r>
            <a:endParaRPr lang="ar-JO" sz="1900" dirty="0"/>
          </a:p>
        </p:txBody>
      </p:sp>
      <p:sp>
        <p:nvSpPr>
          <p:cNvPr id="24" name="s8-text-22"/>
          <p:cNvSpPr txBox="1"/>
          <p:nvPr/>
        </p:nvSpPr>
        <p:spPr>
          <a:xfrm>
            <a:off x="761695" y="4928616"/>
            <a:ext cx="4663440" cy="384048"/>
          </a:xfrm>
          <a:prstGeom prst="rect">
            <a:avLst/>
          </a:prstGeom>
          <a:noFill/>
          <a:ln/>
        </p:spPr>
        <p:txBody>
          <a:bodyPr wrap="square" lIns="0" tIns="0" rIns="0" bIns="0" rtlCol="0" anchor="t"/>
          <a:lstStyle/>
          <a:p>
            <a:pPr rtl="1" algn="r" indent="0" marL="0">
              <a:buNone/>
            </a:pPr>
            <a:r>
              <a:rPr lang="ar-JO" altLang="en-US" sz="1600" dirty="0">
                <a:solidFill>
                  <a:srgbClr val="555A63"/>
                </a:solidFill>
                <a:latin typeface="Arial" pitchFamily="34" charset="0"/>
                <a:ea typeface="Arial" pitchFamily="34" charset="-122"/>
                <a:cs typeface="Arial" pitchFamily="34" charset="-120"/>
              </a:rPr>
              <a:t>يُلغى الحجز على البطاقة، ولا استرداد تلاحقه.‏</a:t>
            </a:r>
            <a:endParaRPr lang="ar-JO" sz="1600" dirty="0"/>
          </a:p>
        </p:txBody>
      </p:sp>
      <p:sp>
        <p:nvSpPr>
          <p:cNvPr id="25" name="s8-text-23"/>
          <p:cNvSpPr txBox="1"/>
          <p:nvPr/>
        </p:nvSpPr>
        <p:spPr>
          <a:xfrm>
            <a:off x="551383" y="5623560"/>
            <a:ext cx="5788152" cy="365760"/>
          </a:xfrm>
          <a:prstGeom prst="rect">
            <a:avLst/>
          </a:prstGeom>
          <a:noFill/>
          <a:ln/>
        </p:spPr>
        <p:txBody>
          <a:bodyPr wrap="square" lIns="0" tIns="0" rIns="0" bIns="0" rtlCol="0" anchor="t"/>
          <a:lstStyle/>
          <a:p>
            <a:pPr rtl="1" algn="r" indent="0" marL="0">
              <a:buNone/>
            </a:pPr>
            <a:r>
              <a:rPr lang="ar-JO" altLang="en-US" sz="1500" i="1" dirty="0">
                <a:solidFill>
                  <a:srgbClr val="555A63"/>
                </a:solidFill>
                <a:latin typeface="Arial" pitchFamily="34" charset="0"/>
                <a:ea typeface="Arial" pitchFamily="34" charset="-122"/>
                <a:cs typeface="Arial" pitchFamily="34" charset="-120"/>
              </a:rPr>
              <a:t>سياراتك جاهزة دائماً؟ فعّل الحجز الفوري حيث تسمح باقتك.‏</a:t>
            </a:r>
            <a:endParaRPr lang="ar-JO" sz="1500" dirty="0"/>
          </a:p>
        </p:txBody>
      </p:sp>
      <p:sp>
        <p:nvSpPr>
          <p:cNvPr id="26" name="s8-text-24"/>
          <p:cNvSpPr txBox="1"/>
          <p:nvPr/>
        </p:nvSpPr>
        <p:spPr>
          <a:xfrm>
            <a:off x="548640" y="6327648"/>
            <a:ext cx="1280160" cy="274320"/>
          </a:xfrm>
          <a:prstGeom prst="rect">
            <a:avLst/>
          </a:prstGeom>
          <a:noFill/>
          <a:ln/>
        </p:spPr>
        <p:txBody>
          <a:bodyPr wrap="square" lIns="0" tIns="0" rIns="0" bIns="0" rtlCol="0" anchor="t"/>
          <a:lstStyle/>
          <a:p>
            <a:pPr algn="l" indent="0" marL="0">
              <a:buNone/>
            </a:pPr>
            <a:r>
              <a:rPr lang="ar-JO" altLang="en-US" sz="1200" dirty="0">
                <a:solidFill>
                  <a:srgbClr val="555A63"/>
                </a:solidFill>
                <a:latin typeface="Arial" pitchFamily="34" charset="0"/>
                <a:ea typeface="Arial" pitchFamily="34" charset="-122"/>
                <a:cs typeface="Arial" pitchFamily="34" charset="-120"/>
              </a:rPr>
              <a:t>08 / 22</a:t>
            </a:r>
            <a:endParaRPr lang="ar-JO"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9-text-0"/>
          <p:cNvSpPr txBox="1"/>
          <p:nvPr/>
        </p:nvSpPr>
        <p:spPr>
          <a:xfrm>
            <a:off x="3870655" y="384048"/>
            <a:ext cx="7772400" cy="274320"/>
          </a:xfrm>
          <a:prstGeom prst="rect">
            <a:avLst/>
          </a:prstGeom>
          <a:noFill/>
          <a:ln/>
        </p:spPr>
        <p:txBody>
          <a:bodyPr wrap="square" lIns="0" tIns="0" rIns="0" bIns="0" rtlCol="0" anchor="t"/>
          <a:lstStyle/>
          <a:p>
            <a:pPr rtl="1" algn="r" indent="0" marL="0">
              <a:buNone/>
            </a:pPr>
            <a:r>
              <a:rPr lang="ar-JO" altLang="en-US" sz="1300" b="1" dirty="0">
                <a:solidFill>
                  <a:srgbClr val="9A0002"/>
                </a:solidFill>
                <a:latin typeface="Arial" pitchFamily="34" charset="0"/>
                <a:ea typeface="Arial" pitchFamily="34" charset="-122"/>
                <a:cs typeface="Arial" pitchFamily="34" charset="-120"/>
              </a:rPr>
              <a:t>الميزة 5 · الدفعات وكشوف الحساب‏</a:t>
            </a:r>
            <a:endParaRPr lang="ar-JO" sz="1300" dirty="0"/>
          </a:p>
        </p:txBody>
      </p:sp>
      <p:sp>
        <p:nvSpPr>
          <p:cNvPr id="3" name="s9-text-1"/>
          <p:cNvSpPr txBox="1"/>
          <p:nvPr/>
        </p:nvSpPr>
        <p:spPr>
          <a:xfrm>
            <a:off x="1127455" y="658368"/>
            <a:ext cx="10515600" cy="731520"/>
          </a:xfrm>
          <a:prstGeom prst="rect">
            <a:avLst/>
          </a:prstGeom>
          <a:noFill/>
          <a:ln/>
        </p:spPr>
        <p:txBody>
          <a:bodyPr wrap="square" lIns="0" tIns="0" rIns="0" bIns="0" rtlCol="0" anchor="t"/>
          <a:lstStyle/>
          <a:p>
            <a:pPr rtl="1" algn="r" indent="0" marL="0">
              <a:buNone/>
            </a:pPr>
            <a:r>
              <a:rPr lang="ar-JO" altLang="en-US" sz="3400" b="1" dirty="0">
                <a:solidFill>
                  <a:srgbClr val="17191D"/>
                </a:solidFill>
                <a:latin typeface="Arial" pitchFamily="34" charset="0"/>
                <a:ea typeface="Arial" pitchFamily="34" charset="-122"/>
                <a:cs typeface="Arial" pitchFamily="34" charset="-120"/>
              </a:rPr>
              <a:t>أموال واضحة، تصل إلى بنكك‏</a:t>
            </a:r>
            <a:endParaRPr lang="ar-JO" sz="3400" dirty="0"/>
          </a:p>
        </p:txBody>
      </p:sp>
      <p:sp>
        <p:nvSpPr>
          <p:cNvPr id="4" name="s9-text-2"/>
          <p:cNvSpPr txBox="1"/>
          <p:nvPr/>
        </p:nvSpPr>
        <p:spPr>
          <a:xfrm>
            <a:off x="1127455" y="1371600"/>
            <a:ext cx="10515600" cy="411480"/>
          </a:xfrm>
          <a:prstGeom prst="rect">
            <a:avLst/>
          </a:prstGeom>
          <a:noFill/>
          <a:ln/>
        </p:spPr>
        <p:txBody>
          <a:bodyPr wrap="square" lIns="0" tIns="0" rIns="0" bIns="0" rtlCol="0" anchor="t"/>
          <a:lstStyle/>
          <a:p>
            <a:pPr rtl="1" algn="r" indent="0" marL="0">
              <a:buNone/>
            </a:pPr>
            <a:r>
              <a:rPr lang="ar-JO" altLang="en-US" sz="1700" dirty="0">
                <a:solidFill>
                  <a:srgbClr val="555A63"/>
                </a:solidFill>
                <a:latin typeface="Arial" pitchFamily="34" charset="0"/>
                <a:ea typeface="Arial" pitchFamily="34" charset="-122"/>
                <a:cs typeface="Arial" pitchFamily="34" charset="-120"/>
              </a:rPr>
              <a:t>تعرف دائماً كم ربحت، وكم أخذنا، ومتى تستلم.‏</a:t>
            </a:r>
            <a:endParaRPr lang="ar-JO" sz="1700" dirty="0"/>
          </a:p>
        </p:txBody>
      </p:sp>
      <p:pic>
        <p:nvPicPr>
          <p:cNvPr id="5" name="s9-img-3" descr="logo-ar-cherry">    </p:cNvPr>
          <p:cNvPicPr>
            <a:picLocks noChangeAspect="1"/>
          </p:cNvPicPr>
          <p:nvPr/>
        </p:nvPicPr>
        <p:blipFill>
          <a:blip r:embed="rId1"/>
          <a:stretch>
            <a:fillRect/>
          </a:stretch>
        </p:blipFill>
        <p:spPr>
          <a:xfrm>
            <a:off x="10225735" y="6336792"/>
            <a:ext cx="1038088" cy="237744"/>
          </a:xfrm>
          <a:prstGeom prst="rect">
            <a:avLst/>
          </a:prstGeom>
        </p:spPr>
      </p:pic>
      <p:sp>
        <p:nvSpPr>
          <p:cNvPr id="6" name="s9-rect-4"/>
          <p:cNvSpPr/>
          <p:nvPr/>
        </p:nvSpPr>
        <p:spPr>
          <a:xfrm>
            <a:off x="11130991" y="2057400"/>
            <a:ext cx="512064" cy="512064"/>
          </a:xfrm>
          <a:prstGeom prst="ellipse">
            <a:avLst/>
          </a:prstGeom>
          <a:solidFill>
            <a:srgbClr val="F3D9D6"/>
          </a:solidFill>
          <a:ln/>
        </p:spPr>
      </p:sp>
      <p:pic>
        <p:nvPicPr>
          <p:cNvPr id="7" name="s9-img-5" descr="check-circle-9A0002">    </p:cNvPr>
          <p:cNvPicPr>
            <a:picLocks noChangeAspect="1"/>
          </p:cNvPicPr>
          <p:nvPr/>
        </p:nvPicPr>
        <p:blipFill>
          <a:blip r:embed="rId2"/>
          <a:stretch>
            <a:fillRect/>
          </a:stretch>
        </p:blipFill>
        <p:spPr>
          <a:xfrm>
            <a:off x="11259007" y="2185416"/>
            <a:ext cx="256032" cy="256032"/>
          </a:xfrm>
          <a:prstGeom prst="rect">
            <a:avLst/>
          </a:prstGeom>
        </p:spPr>
      </p:pic>
      <p:sp>
        <p:nvSpPr>
          <p:cNvPr id="8" name="s9-text-6"/>
          <p:cNvSpPr txBox="1"/>
          <p:nvPr/>
        </p:nvSpPr>
        <p:spPr>
          <a:xfrm>
            <a:off x="5516575" y="2029968"/>
            <a:ext cx="5394960" cy="329184"/>
          </a:xfrm>
          <a:prstGeom prst="rect">
            <a:avLst/>
          </a:prstGeom>
          <a:noFill/>
          <a:ln/>
        </p:spPr>
        <p:txBody>
          <a:bodyPr wrap="square" lIns="0" tIns="0" rIns="0" bIns="0" rtlCol="0" anchor="t"/>
          <a:lstStyle/>
          <a:p>
            <a:pPr rtl="1" algn="r" indent="0" marL="0">
              <a:buNone/>
            </a:pPr>
            <a:r>
              <a:rPr lang="ar-JO" altLang="en-US" sz="1800" b="1" dirty="0">
                <a:solidFill>
                  <a:srgbClr val="17191D"/>
                </a:solidFill>
                <a:latin typeface="Arial" pitchFamily="34" charset="0"/>
                <a:ea typeface="Arial" pitchFamily="34" charset="-122"/>
                <a:cs typeface="Arial" pitchFamily="34" charset="-120"/>
              </a:rPr>
              <a:t>معظم المبلغ يصلك عند الاستلام‏</a:t>
            </a:r>
            <a:endParaRPr lang="ar-JO" sz="1800" dirty="0"/>
          </a:p>
        </p:txBody>
      </p:sp>
      <p:sp>
        <p:nvSpPr>
          <p:cNvPr id="9" name="s9-text-7"/>
          <p:cNvSpPr txBox="1"/>
          <p:nvPr/>
        </p:nvSpPr>
        <p:spPr>
          <a:xfrm>
            <a:off x="5516575" y="2368296"/>
            <a:ext cx="5394960" cy="45720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يدفع لك العميل مباشرة: نقداً أو بالبطاقة أو CliQ أو رابط دفع.‏</a:t>
            </a:r>
            <a:endParaRPr lang="ar-JO" sz="1500" dirty="0"/>
          </a:p>
        </p:txBody>
      </p:sp>
      <p:sp>
        <p:nvSpPr>
          <p:cNvPr id="10" name="s9-rect-8"/>
          <p:cNvSpPr/>
          <p:nvPr/>
        </p:nvSpPr>
        <p:spPr>
          <a:xfrm>
            <a:off x="11130991" y="3044952"/>
            <a:ext cx="512064" cy="512064"/>
          </a:xfrm>
          <a:prstGeom prst="ellipse">
            <a:avLst/>
          </a:prstGeom>
          <a:solidFill>
            <a:srgbClr val="F3D9D6"/>
          </a:solidFill>
          <a:ln/>
        </p:spPr>
      </p:sp>
      <p:pic>
        <p:nvPicPr>
          <p:cNvPr id="11" name="s9-img-9" descr="sync-9A0002">    </p:cNvPr>
          <p:cNvPicPr>
            <a:picLocks noChangeAspect="1"/>
          </p:cNvPicPr>
          <p:nvPr/>
        </p:nvPicPr>
        <p:blipFill>
          <a:blip r:embed="rId3"/>
          <a:stretch>
            <a:fillRect/>
          </a:stretch>
        </p:blipFill>
        <p:spPr>
          <a:xfrm>
            <a:off x="11259007" y="3172968"/>
            <a:ext cx="256032" cy="256032"/>
          </a:xfrm>
          <a:prstGeom prst="rect">
            <a:avLst/>
          </a:prstGeom>
        </p:spPr>
      </p:pic>
      <p:sp>
        <p:nvSpPr>
          <p:cNvPr id="12" name="s9-text-10"/>
          <p:cNvSpPr txBox="1"/>
          <p:nvPr/>
        </p:nvSpPr>
        <p:spPr>
          <a:xfrm>
            <a:off x="5516575" y="3017520"/>
            <a:ext cx="5394960" cy="329184"/>
          </a:xfrm>
          <a:prstGeom prst="rect">
            <a:avLst/>
          </a:prstGeom>
          <a:noFill/>
          <a:ln/>
        </p:spPr>
        <p:txBody>
          <a:bodyPr wrap="square" lIns="0" tIns="0" rIns="0" bIns="0" rtlCol="0" anchor="t"/>
          <a:lstStyle/>
          <a:p>
            <a:pPr rtl="1" algn="r" indent="0" marL="0">
              <a:buNone/>
            </a:pPr>
            <a:r>
              <a:rPr lang="ar-JO" altLang="en-US" sz="1800" b="1" dirty="0">
                <a:solidFill>
                  <a:srgbClr val="17191D"/>
                </a:solidFill>
                <a:latin typeface="Arial" pitchFamily="34" charset="0"/>
                <a:ea typeface="Arial" pitchFamily="34" charset="-122"/>
                <a:cs typeface="Arial" pitchFamily="34" charset="-120"/>
              </a:rPr>
              <a:t>تحويل شهري‏</a:t>
            </a:r>
            <a:endParaRPr lang="ar-JO" sz="1800" dirty="0"/>
          </a:p>
        </p:txBody>
      </p:sp>
      <p:sp>
        <p:nvSpPr>
          <p:cNvPr id="13" name="s9-text-11"/>
          <p:cNvSpPr txBox="1"/>
          <p:nvPr/>
        </p:nvSpPr>
        <p:spPr>
          <a:xfrm>
            <a:off x="5516575" y="3355848"/>
            <a:ext cx="5394960" cy="45720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رصيدك في يور درايف يُحوَّل إلى بنكك (IBAN) أو CliQ كل شهر.‏</a:t>
            </a:r>
            <a:endParaRPr lang="ar-JO" sz="1500" dirty="0"/>
          </a:p>
        </p:txBody>
      </p:sp>
      <p:sp>
        <p:nvSpPr>
          <p:cNvPr id="14" name="s9-rect-12"/>
          <p:cNvSpPr/>
          <p:nvPr/>
        </p:nvSpPr>
        <p:spPr>
          <a:xfrm>
            <a:off x="11130991" y="4032504"/>
            <a:ext cx="512064" cy="512064"/>
          </a:xfrm>
          <a:prstGeom prst="ellipse">
            <a:avLst/>
          </a:prstGeom>
          <a:solidFill>
            <a:srgbClr val="F3D9D6"/>
          </a:solidFill>
          <a:ln/>
        </p:spPr>
      </p:sp>
      <p:pic>
        <p:nvPicPr>
          <p:cNvPr id="15" name="s9-img-13" descr="arrow-up-right-rtl-9A0002">    </p:cNvPr>
          <p:cNvPicPr>
            <a:picLocks noChangeAspect="1"/>
          </p:cNvPicPr>
          <p:nvPr/>
        </p:nvPicPr>
        <p:blipFill>
          <a:blip r:embed="rId4"/>
          <a:stretch>
            <a:fillRect/>
          </a:stretch>
        </p:blipFill>
        <p:spPr>
          <a:xfrm>
            <a:off x="11259007" y="4160520"/>
            <a:ext cx="256032" cy="256032"/>
          </a:xfrm>
          <a:prstGeom prst="rect">
            <a:avLst/>
          </a:prstGeom>
        </p:spPr>
      </p:pic>
      <p:sp>
        <p:nvSpPr>
          <p:cNvPr id="16" name="s9-text-14"/>
          <p:cNvSpPr txBox="1"/>
          <p:nvPr/>
        </p:nvSpPr>
        <p:spPr>
          <a:xfrm>
            <a:off x="5516575" y="4005072"/>
            <a:ext cx="5394960" cy="329184"/>
          </a:xfrm>
          <a:prstGeom prst="rect">
            <a:avLst/>
          </a:prstGeom>
          <a:noFill/>
          <a:ln/>
        </p:spPr>
        <p:txBody>
          <a:bodyPr wrap="square" lIns="0" tIns="0" rIns="0" bIns="0" rtlCol="0" anchor="t"/>
          <a:lstStyle/>
          <a:p>
            <a:pPr rtl="1" algn="r" indent="0" marL="0">
              <a:buNone/>
            </a:pPr>
            <a:r>
              <a:rPr lang="ar-JO" altLang="en-US" sz="1800" b="1" dirty="0">
                <a:solidFill>
                  <a:srgbClr val="17191D"/>
                </a:solidFill>
                <a:latin typeface="Arial" pitchFamily="34" charset="0"/>
                <a:ea typeface="Arial" pitchFamily="34" charset="-122"/>
                <a:cs typeface="Arial" pitchFamily="34" charset="-120"/>
              </a:rPr>
              <a:t>تحويل عند الطلب‏</a:t>
            </a:r>
            <a:endParaRPr lang="ar-JO" sz="1800" dirty="0"/>
          </a:p>
        </p:txBody>
      </p:sp>
      <p:sp>
        <p:nvSpPr>
          <p:cNvPr id="17" name="s9-text-15"/>
          <p:cNvSpPr txBox="1"/>
          <p:nvPr/>
        </p:nvSpPr>
        <p:spPr>
          <a:xfrm>
            <a:off x="5516575" y="4343400"/>
            <a:ext cx="5394960" cy="45720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تحتاجه أبكر؟ اطلب التحويل متى شئت من لوحة التحكم.‏</a:t>
            </a:r>
            <a:endParaRPr lang="ar-JO" sz="1500" dirty="0"/>
          </a:p>
        </p:txBody>
      </p:sp>
      <p:sp>
        <p:nvSpPr>
          <p:cNvPr id="18" name="s9-rect-16"/>
          <p:cNvSpPr/>
          <p:nvPr/>
        </p:nvSpPr>
        <p:spPr>
          <a:xfrm>
            <a:off x="11130991" y="5020056"/>
            <a:ext cx="512064" cy="512064"/>
          </a:xfrm>
          <a:prstGeom prst="ellipse">
            <a:avLst/>
          </a:prstGeom>
          <a:solidFill>
            <a:srgbClr val="F3D9D6"/>
          </a:solidFill>
          <a:ln/>
        </p:spPr>
      </p:sp>
      <p:pic>
        <p:nvPicPr>
          <p:cNvPr id="19" name="s9-img-17" descr="receipt-9A0002">    </p:cNvPr>
          <p:cNvPicPr>
            <a:picLocks noChangeAspect="1"/>
          </p:cNvPicPr>
          <p:nvPr/>
        </p:nvPicPr>
        <p:blipFill>
          <a:blip r:embed="rId5"/>
          <a:stretch>
            <a:fillRect/>
          </a:stretch>
        </p:blipFill>
        <p:spPr>
          <a:xfrm>
            <a:off x="11259007" y="5148072"/>
            <a:ext cx="256032" cy="256032"/>
          </a:xfrm>
          <a:prstGeom prst="rect">
            <a:avLst/>
          </a:prstGeom>
        </p:spPr>
      </p:pic>
      <p:sp>
        <p:nvSpPr>
          <p:cNvPr id="20" name="s9-text-18"/>
          <p:cNvSpPr txBox="1"/>
          <p:nvPr/>
        </p:nvSpPr>
        <p:spPr>
          <a:xfrm>
            <a:off x="5516575" y="4992624"/>
            <a:ext cx="5394960" cy="329184"/>
          </a:xfrm>
          <a:prstGeom prst="rect">
            <a:avLst/>
          </a:prstGeom>
          <a:noFill/>
          <a:ln/>
        </p:spPr>
        <p:txBody>
          <a:bodyPr wrap="square" lIns="0" tIns="0" rIns="0" bIns="0" rtlCol="0" anchor="t"/>
          <a:lstStyle/>
          <a:p>
            <a:pPr rtl="1" algn="r" indent="0" marL="0">
              <a:buNone/>
            </a:pPr>
            <a:r>
              <a:rPr lang="ar-JO" altLang="en-US" sz="1800" b="1" dirty="0">
                <a:solidFill>
                  <a:srgbClr val="17191D"/>
                </a:solidFill>
                <a:latin typeface="Arial" pitchFamily="34" charset="0"/>
                <a:ea typeface="Arial" pitchFamily="34" charset="-122"/>
                <a:cs typeface="Arial" pitchFamily="34" charset="-120"/>
              </a:rPr>
              <a:t>كشف حساب كل شهر‏</a:t>
            </a:r>
            <a:endParaRPr lang="ar-JO" sz="1800" dirty="0"/>
          </a:p>
        </p:txBody>
      </p:sp>
      <p:sp>
        <p:nvSpPr>
          <p:cNvPr id="21" name="s9-text-19"/>
          <p:cNvSpPr txBox="1"/>
          <p:nvPr/>
        </p:nvSpPr>
        <p:spPr>
          <a:xfrm>
            <a:off x="5516575" y="5330952"/>
            <a:ext cx="5394960" cy="45720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كل حجز ورسم وتحويل. حمّله PDF أو Excel أو CSV.‏</a:t>
            </a:r>
            <a:endParaRPr lang="ar-JO" sz="1500" dirty="0"/>
          </a:p>
        </p:txBody>
      </p:sp>
      <p:sp>
        <p:nvSpPr>
          <p:cNvPr id="22" name="s9-rect-20"/>
          <p:cNvSpPr/>
          <p:nvPr/>
        </p:nvSpPr>
        <p:spPr>
          <a:xfrm>
            <a:off x="551383" y="1965960"/>
            <a:ext cx="4599432" cy="4023360"/>
          </a:xfrm>
          <a:prstGeom prst="roundRect">
            <a:avLst>
              <a:gd name="adj" fmla="val 6818"/>
            </a:avLst>
          </a:prstGeom>
          <a:solidFill>
            <a:srgbClr val="F3F4F6"/>
          </a:solidFill>
          <a:ln/>
        </p:spPr>
      </p:sp>
      <p:pic>
        <p:nvPicPr>
          <p:cNvPr id="23" name="s9-img-21" descr="payouts">    </p:cNvPr>
          <p:cNvPicPr>
            <a:picLocks noChangeAspect="1"/>
          </p:cNvPicPr>
          <p:nvPr/>
        </p:nvPicPr>
        <p:blipFill>
          <a:blip r:embed="rId6"/>
          <a:stretch>
            <a:fillRect/>
          </a:stretch>
        </p:blipFill>
        <p:spPr>
          <a:xfrm>
            <a:off x="551383" y="2444496"/>
            <a:ext cx="4599432" cy="3066288"/>
          </a:xfrm>
          <a:prstGeom prst="rect">
            <a:avLst/>
          </a:prstGeom>
        </p:spPr>
      </p:pic>
      <p:sp>
        <p:nvSpPr>
          <p:cNvPr id="24" name="s9-text-22"/>
          <p:cNvSpPr txBox="1"/>
          <p:nvPr/>
        </p:nvSpPr>
        <p:spPr>
          <a:xfrm>
            <a:off x="548640" y="6327648"/>
            <a:ext cx="1280160" cy="274320"/>
          </a:xfrm>
          <a:prstGeom prst="rect">
            <a:avLst/>
          </a:prstGeom>
          <a:noFill/>
          <a:ln/>
        </p:spPr>
        <p:txBody>
          <a:bodyPr wrap="square" lIns="0" tIns="0" rIns="0" bIns="0" rtlCol="0" anchor="t"/>
          <a:lstStyle/>
          <a:p>
            <a:pPr algn="l" indent="0" marL="0">
              <a:buNone/>
            </a:pPr>
            <a:r>
              <a:rPr lang="ar-JO" altLang="en-US" sz="1200" dirty="0">
                <a:solidFill>
                  <a:srgbClr val="555A63"/>
                </a:solidFill>
                <a:latin typeface="Arial" pitchFamily="34" charset="0"/>
                <a:ea typeface="Arial" pitchFamily="34" charset="-122"/>
                <a:cs typeface="Arial" pitchFamily="34" charset="-120"/>
              </a:rPr>
              <a:t>09 / 22</a:t>
            </a:r>
            <a:endParaRPr lang="ar-JO"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10-text-0"/>
          <p:cNvSpPr txBox="1"/>
          <p:nvPr/>
        </p:nvSpPr>
        <p:spPr>
          <a:xfrm>
            <a:off x="3870655" y="384048"/>
            <a:ext cx="7772400" cy="274320"/>
          </a:xfrm>
          <a:prstGeom prst="rect">
            <a:avLst/>
          </a:prstGeom>
          <a:noFill/>
          <a:ln/>
        </p:spPr>
        <p:txBody>
          <a:bodyPr wrap="square" lIns="0" tIns="0" rIns="0" bIns="0" rtlCol="0" anchor="t"/>
          <a:lstStyle/>
          <a:p>
            <a:pPr rtl="1" algn="r" indent="0" marL="0">
              <a:buNone/>
            </a:pPr>
            <a:r>
              <a:rPr lang="ar-JO" altLang="en-US" sz="1300" b="1" dirty="0">
                <a:solidFill>
                  <a:srgbClr val="9A0002"/>
                </a:solidFill>
                <a:latin typeface="Arial" pitchFamily="34" charset="0"/>
                <a:ea typeface="Arial" pitchFamily="34" charset="-122"/>
                <a:cs typeface="Arial" pitchFamily="34" charset="-120"/>
              </a:rPr>
              <a:t>الميزة 6 · التقييمات والثقة‏</a:t>
            </a:r>
            <a:endParaRPr lang="ar-JO" sz="1300" dirty="0"/>
          </a:p>
        </p:txBody>
      </p:sp>
      <p:sp>
        <p:nvSpPr>
          <p:cNvPr id="3" name="s10-text-1"/>
          <p:cNvSpPr txBox="1"/>
          <p:nvPr/>
        </p:nvSpPr>
        <p:spPr>
          <a:xfrm>
            <a:off x="1127455" y="658368"/>
            <a:ext cx="10515600" cy="731520"/>
          </a:xfrm>
          <a:prstGeom prst="rect">
            <a:avLst/>
          </a:prstGeom>
          <a:noFill/>
          <a:ln/>
        </p:spPr>
        <p:txBody>
          <a:bodyPr wrap="square" lIns="0" tIns="0" rIns="0" bIns="0" rtlCol="0" anchor="t"/>
          <a:lstStyle/>
          <a:p>
            <a:pPr rtl="1" algn="r" indent="0" marL="0">
              <a:buNone/>
            </a:pPr>
            <a:r>
              <a:rPr lang="ar-JO" altLang="en-US" sz="3400" b="1" dirty="0">
                <a:solidFill>
                  <a:srgbClr val="17191D"/>
                </a:solidFill>
                <a:latin typeface="Arial" pitchFamily="34" charset="0"/>
                <a:ea typeface="Arial" pitchFamily="34" charset="-122"/>
                <a:cs typeface="Arial" pitchFamily="34" charset="-120"/>
              </a:rPr>
              <a:t>الخدمة الجيدة تبني اسمك‏</a:t>
            </a:r>
            <a:endParaRPr lang="ar-JO" sz="3400" dirty="0"/>
          </a:p>
        </p:txBody>
      </p:sp>
      <p:sp>
        <p:nvSpPr>
          <p:cNvPr id="4" name="s10-text-2"/>
          <p:cNvSpPr txBox="1"/>
          <p:nvPr/>
        </p:nvSpPr>
        <p:spPr>
          <a:xfrm>
            <a:off x="1127455" y="1371600"/>
            <a:ext cx="10515600" cy="411480"/>
          </a:xfrm>
          <a:prstGeom prst="rect">
            <a:avLst/>
          </a:prstGeom>
          <a:noFill/>
          <a:ln/>
        </p:spPr>
        <p:txBody>
          <a:bodyPr wrap="square" lIns="0" tIns="0" rIns="0" bIns="0" rtlCol="0" anchor="t"/>
          <a:lstStyle/>
          <a:p>
            <a:pPr rtl="1" algn="r" indent="0" marL="0">
              <a:buNone/>
            </a:pPr>
            <a:r>
              <a:rPr lang="ar-JO" altLang="en-US" sz="1700" dirty="0">
                <a:solidFill>
                  <a:srgbClr val="555A63"/>
                </a:solidFill>
                <a:latin typeface="Arial" pitchFamily="34" charset="0"/>
                <a:ea typeface="Arial" pitchFamily="34" charset="-122"/>
                <a:cs typeface="Arial" pitchFamily="34" charset="-120"/>
              </a:rPr>
              <a:t>العملاء الراضون يكتبون تقييمات، والتقييمات الجيدة تجلب عملاء أكثر.‏</a:t>
            </a:r>
            <a:endParaRPr lang="ar-JO" sz="1700" dirty="0"/>
          </a:p>
        </p:txBody>
      </p:sp>
      <p:pic>
        <p:nvPicPr>
          <p:cNvPr id="5" name="s10-img-3" descr="logo-ar-cherry">    </p:cNvPr>
          <p:cNvPicPr>
            <a:picLocks noChangeAspect="1"/>
          </p:cNvPicPr>
          <p:nvPr/>
        </p:nvPicPr>
        <p:blipFill>
          <a:blip r:embed="rId1"/>
          <a:stretch>
            <a:fillRect/>
          </a:stretch>
        </p:blipFill>
        <p:spPr>
          <a:xfrm>
            <a:off x="10225735" y="6336792"/>
            <a:ext cx="1038088" cy="237744"/>
          </a:xfrm>
          <a:prstGeom prst="rect">
            <a:avLst/>
          </a:prstGeom>
        </p:spPr>
      </p:pic>
      <p:sp>
        <p:nvSpPr>
          <p:cNvPr id="6" name="s10-rect-4"/>
          <p:cNvSpPr/>
          <p:nvPr/>
        </p:nvSpPr>
        <p:spPr>
          <a:xfrm>
            <a:off x="6705295" y="1965960"/>
            <a:ext cx="4937760" cy="4023360"/>
          </a:xfrm>
          <a:prstGeom prst="roundRect">
            <a:avLst>
              <a:gd name="adj" fmla="val 6818"/>
            </a:avLst>
          </a:prstGeom>
          <a:solidFill>
            <a:srgbClr val="F3F4F6"/>
          </a:solidFill>
          <a:ln/>
        </p:spPr>
      </p:sp>
      <p:pic>
        <p:nvPicPr>
          <p:cNvPr id="7" name="s10-img-5" descr="reviews">    </p:cNvPr>
          <p:cNvPicPr>
            <a:picLocks noChangeAspect="1"/>
          </p:cNvPicPr>
          <p:nvPr/>
        </p:nvPicPr>
        <p:blipFill>
          <a:blip r:embed="rId2"/>
          <a:stretch>
            <a:fillRect/>
          </a:stretch>
        </p:blipFill>
        <p:spPr>
          <a:xfrm>
            <a:off x="6705295" y="2331720"/>
            <a:ext cx="4937760" cy="3291840"/>
          </a:xfrm>
          <a:prstGeom prst="rect">
            <a:avLst/>
          </a:prstGeom>
        </p:spPr>
      </p:pic>
      <p:sp>
        <p:nvSpPr>
          <p:cNvPr id="8" name="s10-rect-6"/>
          <p:cNvSpPr/>
          <p:nvPr/>
        </p:nvSpPr>
        <p:spPr>
          <a:xfrm>
            <a:off x="5827471" y="2057400"/>
            <a:ext cx="512064" cy="512064"/>
          </a:xfrm>
          <a:prstGeom prst="ellipse">
            <a:avLst/>
          </a:prstGeom>
          <a:solidFill>
            <a:srgbClr val="F3D9D6"/>
          </a:solidFill>
          <a:ln/>
        </p:spPr>
      </p:sp>
      <p:pic>
        <p:nvPicPr>
          <p:cNvPr id="9" name="s10-img-7" descr="star-filled-9A0002">    </p:cNvPr>
          <p:cNvPicPr>
            <a:picLocks noChangeAspect="1"/>
          </p:cNvPicPr>
          <p:nvPr/>
        </p:nvPicPr>
        <p:blipFill>
          <a:blip r:embed="rId3"/>
          <a:stretch>
            <a:fillRect/>
          </a:stretch>
        </p:blipFill>
        <p:spPr>
          <a:xfrm>
            <a:off x="5955487" y="2185416"/>
            <a:ext cx="256032" cy="256032"/>
          </a:xfrm>
          <a:prstGeom prst="rect">
            <a:avLst/>
          </a:prstGeom>
        </p:spPr>
      </p:pic>
      <p:sp>
        <p:nvSpPr>
          <p:cNvPr id="10" name="s10-text-8"/>
          <p:cNvSpPr txBox="1"/>
          <p:nvPr/>
        </p:nvSpPr>
        <p:spPr>
          <a:xfrm>
            <a:off x="551383" y="2029968"/>
            <a:ext cx="5056632" cy="329184"/>
          </a:xfrm>
          <a:prstGeom prst="rect">
            <a:avLst/>
          </a:prstGeom>
          <a:noFill/>
          <a:ln/>
        </p:spPr>
        <p:txBody>
          <a:bodyPr wrap="square" lIns="0" tIns="0" rIns="0" bIns="0" rtlCol="0" anchor="t"/>
          <a:lstStyle/>
          <a:p>
            <a:pPr rtl="1" algn="r" indent="0" marL="0">
              <a:buNone/>
            </a:pPr>
            <a:r>
              <a:rPr lang="ar-JO" altLang="en-US" sz="1800" b="1" dirty="0">
                <a:solidFill>
                  <a:srgbClr val="17191D"/>
                </a:solidFill>
                <a:latin typeface="Arial" pitchFamily="34" charset="0"/>
                <a:ea typeface="Arial" pitchFamily="34" charset="-122"/>
                <a:cs typeface="Arial" pitchFamily="34" charset="-120"/>
              </a:rPr>
              <a:t>تقييمات حقيقية فقط‏</a:t>
            </a:r>
            <a:endParaRPr lang="ar-JO" sz="1800" dirty="0"/>
          </a:p>
        </p:txBody>
      </p:sp>
      <p:sp>
        <p:nvSpPr>
          <p:cNvPr id="11" name="s10-text-9"/>
          <p:cNvSpPr txBox="1"/>
          <p:nvPr/>
        </p:nvSpPr>
        <p:spPr>
          <a:xfrm>
            <a:off x="551383" y="2368296"/>
            <a:ext cx="5056632" cy="45720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فقط من أنهى رحلته يستطيع التقييم.‏</a:t>
            </a:r>
            <a:endParaRPr lang="ar-JO" sz="1500" dirty="0"/>
          </a:p>
        </p:txBody>
      </p:sp>
      <p:sp>
        <p:nvSpPr>
          <p:cNvPr id="12" name="s10-rect-10"/>
          <p:cNvSpPr/>
          <p:nvPr/>
        </p:nvSpPr>
        <p:spPr>
          <a:xfrm>
            <a:off x="5827471" y="3044952"/>
            <a:ext cx="512064" cy="512064"/>
          </a:xfrm>
          <a:prstGeom prst="ellipse">
            <a:avLst/>
          </a:prstGeom>
          <a:solidFill>
            <a:srgbClr val="F3D9D6"/>
          </a:solidFill>
          <a:ln/>
        </p:spPr>
      </p:sp>
      <p:pic>
        <p:nvPicPr>
          <p:cNvPr id="13" name="s10-img-11" descr="check-circle-9A0002">    </p:cNvPr>
          <p:cNvPicPr>
            <a:picLocks noChangeAspect="1"/>
          </p:cNvPicPr>
          <p:nvPr/>
        </p:nvPicPr>
        <p:blipFill>
          <a:blip r:embed="rId4"/>
          <a:stretch>
            <a:fillRect/>
          </a:stretch>
        </p:blipFill>
        <p:spPr>
          <a:xfrm>
            <a:off x="5955487" y="3172968"/>
            <a:ext cx="256032" cy="256032"/>
          </a:xfrm>
          <a:prstGeom prst="rect">
            <a:avLst/>
          </a:prstGeom>
        </p:spPr>
      </p:pic>
      <p:sp>
        <p:nvSpPr>
          <p:cNvPr id="14" name="s10-text-12"/>
          <p:cNvSpPr txBox="1"/>
          <p:nvPr/>
        </p:nvSpPr>
        <p:spPr>
          <a:xfrm>
            <a:off x="551383" y="3017520"/>
            <a:ext cx="5056632" cy="329184"/>
          </a:xfrm>
          <a:prstGeom prst="rect">
            <a:avLst/>
          </a:prstGeom>
          <a:noFill/>
          <a:ln/>
        </p:spPr>
        <p:txBody>
          <a:bodyPr wrap="square" lIns="0" tIns="0" rIns="0" bIns="0" rtlCol="0" anchor="t"/>
          <a:lstStyle/>
          <a:p>
            <a:pPr rtl="1" algn="r" indent="0" marL="0">
              <a:buNone/>
            </a:pPr>
            <a:r>
              <a:rPr lang="ar-JO" altLang="en-US" sz="1800" b="1" dirty="0">
                <a:solidFill>
                  <a:srgbClr val="17191D"/>
                </a:solidFill>
                <a:latin typeface="Arial" pitchFamily="34" charset="0"/>
                <a:ea typeface="Arial" pitchFamily="34" charset="-122"/>
                <a:cs typeface="Arial" pitchFamily="34" charset="-120"/>
              </a:rPr>
              <a:t>ثلاثة تقييمات‏</a:t>
            </a:r>
            <a:endParaRPr lang="ar-JO" sz="1800" dirty="0"/>
          </a:p>
        </p:txBody>
      </p:sp>
      <p:sp>
        <p:nvSpPr>
          <p:cNvPr id="15" name="s10-text-13"/>
          <p:cNvSpPr txBox="1"/>
          <p:nvPr/>
        </p:nvSpPr>
        <p:spPr>
          <a:xfrm>
            <a:off x="551383" y="3355848"/>
            <a:ext cx="5056632" cy="45720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الشركة والسيارة والسائق، بعد كل رحلة.‏</a:t>
            </a:r>
            <a:endParaRPr lang="ar-JO" sz="1500" dirty="0"/>
          </a:p>
        </p:txBody>
      </p:sp>
      <p:sp>
        <p:nvSpPr>
          <p:cNvPr id="16" name="s10-rect-14"/>
          <p:cNvSpPr/>
          <p:nvPr/>
        </p:nvSpPr>
        <p:spPr>
          <a:xfrm>
            <a:off x="5827471" y="4032504"/>
            <a:ext cx="512064" cy="512064"/>
          </a:xfrm>
          <a:prstGeom prst="ellipse">
            <a:avLst/>
          </a:prstGeom>
          <a:solidFill>
            <a:srgbClr val="F3D9D6"/>
          </a:solidFill>
          <a:ln/>
        </p:spPr>
      </p:sp>
      <p:pic>
        <p:nvPicPr>
          <p:cNvPr id="17" name="s10-img-15" descr="pencil-9A0002">    </p:cNvPr>
          <p:cNvPicPr>
            <a:picLocks noChangeAspect="1"/>
          </p:cNvPicPr>
          <p:nvPr/>
        </p:nvPicPr>
        <p:blipFill>
          <a:blip r:embed="rId5"/>
          <a:stretch>
            <a:fillRect/>
          </a:stretch>
        </p:blipFill>
        <p:spPr>
          <a:xfrm>
            <a:off x="5955487" y="4160520"/>
            <a:ext cx="256032" cy="256032"/>
          </a:xfrm>
          <a:prstGeom prst="rect">
            <a:avLst/>
          </a:prstGeom>
        </p:spPr>
      </p:pic>
      <p:sp>
        <p:nvSpPr>
          <p:cNvPr id="18" name="s10-text-16"/>
          <p:cNvSpPr txBox="1"/>
          <p:nvPr/>
        </p:nvSpPr>
        <p:spPr>
          <a:xfrm>
            <a:off x="551383" y="4005072"/>
            <a:ext cx="5056632" cy="329184"/>
          </a:xfrm>
          <a:prstGeom prst="rect">
            <a:avLst/>
          </a:prstGeom>
          <a:noFill/>
          <a:ln/>
        </p:spPr>
        <p:txBody>
          <a:bodyPr wrap="square" lIns="0" tIns="0" rIns="0" bIns="0" rtlCol="0" anchor="t"/>
          <a:lstStyle/>
          <a:p>
            <a:pPr rtl="1" algn="r" indent="0" marL="0">
              <a:buNone/>
            </a:pPr>
            <a:r>
              <a:rPr lang="ar-JO" altLang="en-US" sz="1800" b="1" dirty="0">
                <a:solidFill>
                  <a:srgbClr val="17191D"/>
                </a:solidFill>
                <a:latin typeface="Arial" pitchFamily="34" charset="0"/>
                <a:ea typeface="Arial" pitchFamily="34" charset="-122"/>
                <a:cs typeface="Arial" pitchFamily="34" charset="-120"/>
              </a:rPr>
              <a:t>رد على كل تقييم‏</a:t>
            </a:r>
            <a:endParaRPr lang="ar-JO" sz="1800" dirty="0"/>
          </a:p>
        </p:txBody>
      </p:sp>
      <p:sp>
        <p:nvSpPr>
          <p:cNvPr id="19" name="s10-text-17"/>
          <p:cNvSpPr txBox="1"/>
          <p:nvPr/>
        </p:nvSpPr>
        <p:spPr>
          <a:xfrm>
            <a:off x="551383" y="4343400"/>
            <a:ext cx="5056632" cy="45720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رد علناً وأظهر للعملاء اهتمامك.‏</a:t>
            </a:r>
            <a:endParaRPr lang="ar-JO" sz="1500" dirty="0"/>
          </a:p>
        </p:txBody>
      </p:sp>
      <p:sp>
        <p:nvSpPr>
          <p:cNvPr id="20" name="s10-rect-18"/>
          <p:cNvSpPr/>
          <p:nvPr/>
        </p:nvSpPr>
        <p:spPr>
          <a:xfrm>
            <a:off x="5827471" y="5020056"/>
            <a:ext cx="512064" cy="512064"/>
          </a:xfrm>
          <a:prstGeom prst="ellipse">
            <a:avLst/>
          </a:prstGeom>
          <a:solidFill>
            <a:srgbClr val="F3D9D6"/>
          </a:solidFill>
          <a:ln/>
        </p:spPr>
      </p:sp>
      <p:pic>
        <p:nvPicPr>
          <p:cNvPr id="21" name="s10-img-19" descr="scale-9A0002">    </p:cNvPr>
          <p:cNvPicPr>
            <a:picLocks noChangeAspect="1"/>
          </p:cNvPicPr>
          <p:nvPr/>
        </p:nvPicPr>
        <p:blipFill>
          <a:blip r:embed="rId6"/>
          <a:stretch>
            <a:fillRect/>
          </a:stretch>
        </p:blipFill>
        <p:spPr>
          <a:xfrm>
            <a:off x="5955487" y="5148072"/>
            <a:ext cx="256032" cy="256032"/>
          </a:xfrm>
          <a:prstGeom prst="rect">
            <a:avLst/>
          </a:prstGeom>
        </p:spPr>
      </p:pic>
      <p:sp>
        <p:nvSpPr>
          <p:cNvPr id="22" name="s10-text-20"/>
          <p:cNvSpPr txBox="1"/>
          <p:nvPr/>
        </p:nvSpPr>
        <p:spPr>
          <a:xfrm>
            <a:off x="551383" y="4992624"/>
            <a:ext cx="5056632" cy="329184"/>
          </a:xfrm>
          <a:prstGeom prst="rect">
            <a:avLst/>
          </a:prstGeom>
          <a:noFill/>
          <a:ln/>
        </p:spPr>
        <p:txBody>
          <a:bodyPr wrap="square" lIns="0" tIns="0" rIns="0" bIns="0" rtlCol="0" anchor="t"/>
          <a:lstStyle/>
          <a:p>
            <a:pPr rtl="1" algn="r" indent="0" marL="0">
              <a:buNone/>
            </a:pPr>
            <a:r>
              <a:rPr lang="ar-JO" altLang="en-US" sz="1800" b="1" dirty="0">
                <a:solidFill>
                  <a:srgbClr val="17191D"/>
                </a:solidFill>
                <a:latin typeface="Arial" pitchFamily="34" charset="0"/>
                <a:ea typeface="Arial" pitchFamily="34" charset="-122"/>
                <a:cs typeface="Arial" pitchFamily="34" charset="-120"/>
              </a:rPr>
              <a:t>عادل للطرفين‏</a:t>
            </a:r>
            <a:endParaRPr lang="ar-JO" sz="1800" dirty="0"/>
          </a:p>
        </p:txBody>
      </p:sp>
      <p:sp>
        <p:nvSpPr>
          <p:cNvPr id="23" name="s10-text-21"/>
          <p:cNvSpPr txBox="1"/>
          <p:nvPr/>
        </p:nvSpPr>
        <p:spPr>
          <a:xfrm>
            <a:off x="551383" y="5330952"/>
            <a:ext cx="5056632" cy="45720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وأنت تقيّم العملاء أيضاً، بشكل خاص، فيُعرف العميل السيئ.‏</a:t>
            </a:r>
            <a:endParaRPr lang="ar-JO" sz="1500" dirty="0"/>
          </a:p>
        </p:txBody>
      </p:sp>
      <p:sp>
        <p:nvSpPr>
          <p:cNvPr id="24" name="s10-text-22"/>
          <p:cNvSpPr txBox="1"/>
          <p:nvPr/>
        </p:nvSpPr>
        <p:spPr>
          <a:xfrm>
            <a:off x="548640" y="6327648"/>
            <a:ext cx="1280160" cy="274320"/>
          </a:xfrm>
          <a:prstGeom prst="rect">
            <a:avLst/>
          </a:prstGeom>
          <a:noFill/>
          <a:ln/>
        </p:spPr>
        <p:txBody>
          <a:bodyPr wrap="square" lIns="0" tIns="0" rIns="0" bIns="0" rtlCol="0" anchor="t"/>
          <a:lstStyle/>
          <a:p>
            <a:pPr algn="l" indent="0" marL="0">
              <a:buNone/>
            </a:pPr>
            <a:r>
              <a:rPr lang="ar-JO" altLang="en-US" sz="1200" dirty="0">
                <a:solidFill>
                  <a:srgbClr val="555A63"/>
                </a:solidFill>
                <a:latin typeface="Arial" pitchFamily="34" charset="0"/>
                <a:ea typeface="Arial" pitchFamily="34" charset="-122"/>
                <a:cs typeface="Arial" pitchFamily="34" charset="-120"/>
              </a:rPr>
              <a:t>10 / 22</a:t>
            </a:r>
            <a:endParaRPr lang="ar-JO"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11-text-0"/>
          <p:cNvSpPr txBox="1"/>
          <p:nvPr/>
        </p:nvSpPr>
        <p:spPr>
          <a:xfrm>
            <a:off x="3870655" y="384048"/>
            <a:ext cx="7772400" cy="274320"/>
          </a:xfrm>
          <a:prstGeom prst="rect">
            <a:avLst/>
          </a:prstGeom>
          <a:noFill/>
          <a:ln/>
        </p:spPr>
        <p:txBody>
          <a:bodyPr wrap="square" lIns="0" tIns="0" rIns="0" bIns="0" rtlCol="0" anchor="t"/>
          <a:lstStyle/>
          <a:p>
            <a:pPr rtl="1" algn="r" indent="0" marL="0">
              <a:buNone/>
            </a:pPr>
            <a:r>
              <a:rPr lang="ar-JO" altLang="en-US" sz="1300" b="1" dirty="0">
                <a:solidFill>
                  <a:srgbClr val="9A0002"/>
                </a:solidFill>
                <a:latin typeface="Arial" pitchFamily="34" charset="0"/>
                <a:ea typeface="Arial" pitchFamily="34" charset="-122"/>
                <a:cs typeface="Arial" pitchFamily="34" charset="-120"/>
              </a:rPr>
              <a:t>الميزة 7 · الموقع وتطبيق iPhone‏</a:t>
            </a:r>
            <a:endParaRPr lang="ar-JO" sz="1300" dirty="0"/>
          </a:p>
        </p:txBody>
      </p:sp>
      <p:sp>
        <p:nvSpPr>
          <p:cNvPr id="3" name="s11-text-1"/>
          <p:cNvSpPr txBox="1"/>
          <p:nvPr/>
        </p:nvSpPr>
        <p:spPr>
          <a:xfrm>
            <a:off x="1127455" y="658368"/>
            <a:ext cx="10515600" cy="731520"/>
          </a:xfrm>
          <a:prstGeom prst="rect">
            <a:avLst/>
          </a:prstGeom>
          <a:noFill/>
          <a:ln/>
        </p:spPr>
        <p:txBody>
          <a:bodyPr wrap="square" lIns="0" tIns="0" rIns="0" bIns="0" rtlCol="0" anchor="t"/>
          <a:lstStyle/>
          <a:p>
            <a:pPr rtl="1" algn="r" indent="0" marL="0">
              <a:buNone/>
            </a:pPr>
            <a:r>
              <a:rPr lang="ar-JO" altLang="en-US" sz="3400" b="1" dirty="0">
                <a:solidFill>
                  <a:srgbClr val="17191D"/>
                </a:solidFill>
                <a:latin typeface="Arial" pitchFamily="34" charset="0"/>
                <a:ea typeface="Arial" pitchFamily="34" charset="-122"/>
                <a:cs typeface="Arial" pitchFamily="34" charset="-120"/>
              </a:rPr>
              <a:t>العملاء يحجزون بالعربية أو الإنجليزية‏</a:t>
            </a:r>
            <a:endParaRPr lang="ar-JO" sz="3400" dirty="0"/>
          </a:p>
        </p:txBody>
      </p:sp>
      <p:sp>
        <p:nvSpPr>
          <p:cNvPr id="4" name="s11-text-2"/>
          <p:cNvSpPr txBox="1"/>
          <p:nvPr/>
        </p:nvSpPr>
        <p:spPr>
          <a:xfrm>
            <a:off x="1127455" y="1371600"/>
            <a:ext cx="10515600" cy="411480"/>
          </a:xfrm>
          <a:prstGeom prst="rect">
            <a:avLst/>
          </a:prstGeom>
          <a:noFill/>
          <a:ln/>
        </p:spPr>
        <p:txBody>
          <a:bodyPr wrap="square" lIns="0" tIns="0" rIns="0" bIns="0" rtlCol="0" anchor="t"/>
          <a:lstStyle/>
          <a:p>
            <a:pPr rtl="1" algn="r" indent="0" marL="0">
              <a:buNone/>
            </a:pPr>
            <a:r>
              <a:rPr lang="ar-JO" altLang="en-US" sz="1700" dirty="0">
                <a:solidFill>
                  <a:srgbClr val="555A63"/>
                </a:solidFill>
                <a:latin typeface="Arial" pitchFamily="34" charset="0"/>
                <a:ea typeface="Arial" pitchFamily="34" charset="-122"/>
                <a:cs typeface="Arial" pitchFamily="34" charset="-120"/>
              </a:rPr>
              <a:t>موقع حديث وتطبيق iPhone يجعلان حجز سيارتك سريعاً وسهلاً.‏</a:t>
            </a:r>
            <a:endParaRPr lang="ar-JO" sz="1700" dirty="0"/>
          </a:p>
        </p:txBody>
      </p:sp>
      <p:pic>
        <p:nvPicPr>
          <p:cNvPr id="5" name="s11-img-3" descr="logo-ar-cherry">    </p:cNvPr>
          <p:cNvPicPr>
            <a:picLocks noChangeAspect="1"/>
          </p:cNvPicPr>
          <p:nvPr/>
        </p:nvPicPr>
        <p:blipFill>
          <a:blip r:embed="rId1"/>
          <a:stretch>
            <a:fillRect/>
          </a:stretch>
        </p:blipFill>
        <p:spPr>
          <a:xfrm>
            <a:off x="10225735" y="6336792"/>
            <a:ext cx="1038088" cy="237744"/>
          </a:xfrm>
          <a:prstGeom prst="rect">
            <a:avLst/>
          </a:prstGeom>
        </p:spPr>
      </p:pic>
      <p:sp>
        <p:nvSpPr>
          <p:cNvPr id="6" name="s11-rect-4"/>
          <p:cNvSpPr/>
          <p:nvPr/>
        </p:nvSpPr>
        <p:spPr>
          <a:xfrm>
            <a:off x="11130991" y="2057400"/>
            <a:ext cx="512064" cy="512064"/>
          </a:xfrm>
          <a:prstGeom prst="ellipse">
            <a:avLst/>
          </a:prstGeom>
          <a:solidFill>
            <a:srgbClr val="F3D9D6"/>
          </a:solidFill>
          <a:ln/>
        </p:spPr>
      </p:sp>
      <p:pic>
        <p:nvPicPr>
          <p:cNvPr id="7" name="s11-img-5" descr="smartphone-9A0002">    </p:cNvPr>
          <p:cNvPicPr>
            <a:picLocks noChangeAspect="1"/>
          </p:cNvPicPr>
          <p:nvPr/>
        </p:nvPicPr>
        <p:blipFill>
          <a:blip r:embed="rId2"/>
          <a:stretch>
            <a:fillRect/>
          </a:stretch>
        </p:blipFill>
        <p:spPr>
          <a:xfrm>
            <a:off x="11259007" y="2185416"/>
            <a:ext cx="256032" cy="256032"/>
          </a:xfrm>
          <a:prstGeom prst="rect">
            <a:avLst/>
          </a:prstGeom>
        </p:spPr>
      </p:pic>
      <p:sp>
        <p:nvSpPr>
          <p:cNvPr id="8" name="s11-text-6"/>
          <p:cNvSpPr txBox="1"/>
          <p:nvPr/>
        </p:nvSpPr>
        <p:spPr>
          <a:xfrm>
            <a:off x="5516575" y="2029968"/>
            <a:ext cx="5394960" cy="329184"/>
          </a:xfrm>
          <a:prstGeom prst="rect">
            <a:avLst/>
          </a:prstGeom>
          <a:noFill/>
          <a:ln/>
        </p:spPr>
        <p:txBody>
          <a:bodyPr wrap="square" lIns="0" tIns="0" rIns="0" bIns="0" rtlCol="0" anchor="t"/>
          <a:lstStyle/>
          <a:p>
            <a:pPr rtl="1" algn="r" indent="0" marL="0">
              <a:buNone/>
            </a:pPr>
            <a:r>
              <a:rPr lang="ar-JO" altLang="en-US" sz="1800" b="1" dirty="0">
                <a:solidFill>
                  <a:srgbClr val="17191D"/>
                </a:solidFill>
                <a:latin typeface="Arial" pitchFamily="34" charset="0"/>
                <a:ea typeface="Arial" pitchFamily="34" charset="-122"/>
                <a:cs typeface="Arial" pitchFamily="34" charset="-120"/>
              </a:rPr>
              <a:t>موقع وتطبيق iPhone‏</a:t>
            </a:r>
            <a:endParaRPr lang="ar-JO" sz="1800" dirty="0"/>
          </a:p>
        </p:txBody>
      </p:sp>
      <p:sp>
        <p:nvSpPr>
          <p:cNvPr id="9" name="s11-text-7"/>
          <p:cNvSpPr txBox="1"/>
          <p:nvPr/>
        </p:nvSpPr>
        <p:spPr>
          <a:xfrm>
            <a:off x="5516575" y="2368296"/>
            <a:ext cx="5394960" cy="45720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نفس السيارات ونفس الأسعار في الاثنين.‏</a:t>
            </a:r>
            <a:endParaRPr lang="ar-JO" sz="1500" dirty="0"/>
          </a:p>
        </p:txBody>
      </p:sp>
      <p:sp>
        <p:nvSpPr>
          <p:cNvPr id="10" name="s11-rect-8"/>
          <p:cNvSpPr/>
          <p:nvPr/>
        </p:nvSpPr>
        <p:spPr>
          <a:xfrm>
            <a:off x="11130991" y="3044952"/>
            <a:ext cx="512064" cy="512064"/>
          </a:xfrm>
          <a:prstGeom prst="ellipse">
            <a:avLst/>
          </a:prstGeom>
          <a:solidFill>
            <a:srgbClr val="F3D9D6"/>
          </a:solidFill>
          <a:ln/>
        </p:spPr>
      </p:sp>
      <p:pic>
        <p:nvPicPr>
          <p:cNvPr id="11" name="s11-img-9" descr="split-9A0002">    </p:cNvPr>
          <p:cNvPicPr>
            <a:picLocks noChangeAspect="1"/>
          </p:cNvPicPr>
          <p:nvPr/>
        </p:nvPicPr>
        <p:blipFill>
          <a:blip r:embed="rId3"/>
          <a:stretch>
            <a:fillRect/>
          </a:stretch>
        </p:blipFill>
        <p:spPr>
          <a:xfrm>
            <a:off x="11259007" y="3172968"/>
            <a:ext cx="256032" cy="256032"/>
          </a:xfrm>
          <a:prstGeom prst="rect">
            <a:avLst/>
          </a:prstGeom>
        </p:spPr>
      </p:pic>
      <p:sp>
        <p:nvSpPr>
          <p:cNvPr id="12" name="s11-text-10"/>
          <p:cNvSpPr txBox="1"/>
          <p:nvPr/>
        </p:nvSpPr>
        <p:spPr>
          <a:xfrm>
            <a:off x="5516575" y="3017520"/>
            <a:ext cx="5394960" cy="329184"/>
          </a:xfrm>
          <a:prstGeom prst="rect">
            <a:avLst/>
          </a:prstGeom>
          <a:noFill/>
          <a:ln/>
        </p:spPr>
        <p:txBody>
          <a:bodyPr wrap="square" lIns="0" tIns="0" rIns="0" bIns="0" rtlCol="0" anchor="t"/>
          <a:lstStyle/>
          <a:p>
            <a:pPr rtl="1" algn="r" indent="0" marL="0">
              <a:buNone/>
            </a:pPr>
            <a:r>
              <a:rPr lang="ar-JO" altLang="en-US" sz="1800" b="1" dirty="0">
                <a:solidFill>
                  <a:srgbClr val="17191D"/>
                </a:solidFill>
                <a:latin typeface="Arial" pitchFamily="34" charset="0"/>
                <a:ea typeface="Arial" pitchFamily="34" charset="-122"/>
                <a:cs typeface="Arial" pitchFamily="34" charset="-120"/>
              </a:rPr>
              <a:t>العربية والإنجليزية‏</a:t>
            </a:r>
            <a:endParaRPr lang="ar-JO" sz="1800" dirty="0"/>
          </a:p>
        </p:txBody>
      </p:sp>
      <p:sp>
        <p:nvSpPr>
          <p:cNvPr id="13" name="s11-text-11"/>
          <p:cNvSpPr txBox="1"/>
          <p:nvPr/>
        </p:nvSpPr>
        <p:spPr>
          <a:xfrm>
            <a:off x="5516575" y="3355848"/>
            <a:ext cx="5394960" cy="45720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عربية كاملة من اليمين لليسار في كل شاشة، وإنجليزية كاملة.‏</a:t>
            </a:r>
            <a:endParaRPr lang="ar-JO" sz="1500" dirty="0"/>
          </a:p>
        </p:txBody>
      </p:sp>
      <p:sp>
        <p:nvSpPr>
          <p:cNvPr id="14" name="s11-rect-12"/>
          <p:cNvSpPr/>
          <p:nvPr/>
        </p:nvSpPr>
        <p:spPr>
          <a:xfrm>
            <a:off x="11130991" y="4032504"/>
            <a:ext cx="512064" cy="512064"/>
          </a:xfrm>
          <a:prstGeom prst="ellipse">
            <a:avLst/>
          </a:prstGeom>
          <a:solidFill>
            <a:srgbClr val="F3D9D6"/>
          </a:solidFill>
          <a:ln/>
        </p:spPr>
      </p:sp>
      <p:pic>
        <p:nvPicPr>
          <p:cNvPr id="15" name="s11-img-13" descr="contrast-9A0002">    </p:cNvPr>
          <p:cNvPicPr>
            <a:picLocks noChangeAspect="1"/>
          </p:cNvPicPr>
          <p:nvPr/>
        </p:nvPicPr>
        <p:blipFill>
          <a:blip r:embed="rId4"/>
          <a:stretch>
            <a:fillRect/>
          </a:stretch>
        </p:blipFill>
        <p:spPr>
          <a:xfrm>
            <a:off x="11259007" y="4160520"/>
            <a:ext cx="256032" cy="256032"/>
          </a:xfrm>
          <a:prstGeom prst="rect">
            <a:avLst/>
          </a:prstGeom>
        </p:spPr>
      </p:pic>
      <p:sp>
        <p:nvSpPr>
          <p:cNvPr id="16" name="s11-text-14"/>
          <p:cNvSpPr txBox="1"/>
          <p:nvPr/>
        </p:nvSpPr>
        <p:spPr>
          <a:xfrm>
            <a:off x="5516575" y="4005072"/>
            <a:ext cx="5394960" cy="329184"/>
          </a:xfrm>
          <a:prstGeom prst="rect">
            <a:avLst/>
          </a:prstGeom>
          <a:noFill/>
          <a:ln/>
        </p:spPr>
        <p:txBody>
          <a:bodyPr wrap="square" lIns="0" tIns="0" rIns="0" bIns="0" rtlCol="0" anchor="t"/>
          <a:lstStyle/>
          <a:p>
            <a:pPr rtl="1" algn="r" indent="0" marL="0">
              <a:buNone/>
            </a:pPr>
            <a:r>
              <a:rPr lang="ar-JO" altLang="en-US" sz="1800" b="1" dirty="0">
                <a:solidFill>
                  <a:srgbClr val="17191D"/>
                </a:solidFill>
                <a:latin typeface="Arial" pitchFamily="34" charset="0"/>
                <a:ea typeface="Arial" pitchFamily="34" charset="-122"/>
                <a:cs typeface="Arial" pitchFamily="34" charset="-120"/>
              </a:rPr>
              <a:t>الوضع الفاتح والداكن‏</a:t>
            </a:r>
            <a:endParaRPr lang="ar-JO" sz="1800" dirty="0"/>
          </a:p>
        </p:txBody>
      </p:sp>
      <p:sp>
        <p:nvSpPr>
          <p:cNvPr id="17" name="s11-text-15"/>
          <p:cNvSpPr txBox="1"/>
          <p:nvPr/>
        </p:nvSpPr>
        <p:spPr>
          <a:xfrm>
            <a:off x="5516575" y="4343400"/>
            <a:ext cx="5394960" cy="45720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قراءة مريحة ليلاً ونهاراً، على أي هاتف.‏</a:t>
            </a:r>
            <a:endParaRPr lang="ar-JO" sz="1500" dirty="0"/>
          </a:p>
        </p:txBody>
      </p:sp>
      <p:sp>
        <p:nvSpPr>
          <p:cNvPr id="18" name="s11-rect-16"/>
          <p:cNvSpPr/>
          <p:nvPr/>
        </p:nvSpPr>
        <p:spPr>
          <a:xfrm>
            <a:off x="11130991" y="5020056"/>
            <a:ext cx="512064" cy="512064"/>
          </a:xfrm>
          <a:prstGeom prst="ellipse">
            <a:avLst/>
          </a:prstGeom>
          <a:solidFill>
            <a:srgbClr val="F3D9D6"/>
          </a:solidFill>
          <a:ln/>
        </p:spPr>
      </p:sp>
      <p:pic>
        <p:nvPicPr>
          <p:cNvPr id="19" name="s11-img-17" descr="check-circle-9A0002">    </p:cNvPr>
          <p:cNvPicPr>
            <a:picLocks noChangeAspect="1"/>
          </p:cNvPicPr>
          <p:nvPr/>
        </p:nvPicPr>
        <p:blipFill>
          <a:blip r:embed="rId5"/>
          <a:stretch>
            <a:fillRect/>
          </a:stretch>
        </p:blipFill>
        <p:spPr>
          <a:xfrm>
            <a:off x="11259007" y="5148072"/>
            <a:ext cx="256032" cy="256032"/>
          </a:xfrm>
          <a:prstGeom prst="rect">
            <a:avLst/>
          </a:prstGeom>
        </p:spPr>
      </p:pic>
      <p:sp>
        <p:nvSpPr>
          <p:cNvPr id="20" name="s11-text-18"/>
          <p:cNvSpPr txBox="1"/>
          <p:nvPr/>
        </p:nvSpPr>
        <p:spPr>
          <a:xfrm>
            <a:off x="5516575" y="4992624"/>
            <a:ext cx="5394960" cy="329184"/>
          </a:xfrm>
          <a:prstGeom prst="rect">
            <a:avLst/>
          </a:prstGeom>
          <a:noFill/>
          <a:ln/>
        </p:spPr>
        <p:txBody>
          <a:bodyPr wrap="square" lIns="0" tIns="0" rIns="0" bIns="0" rtlCol="0" anchor="t"/>
          <a:lstStyle/>
          <a:p>
            <a:pPr rtl="1" algn="r" indent="0" marL="0">
              <a:buNone/>
            </a:pPr>
            <a:r>
              <a:rPr lang="ar-JO" altLang="en-US" sz="1800" b="1" dirty="0">
                <a:solidFill>
                  <a:srgbClr val="17191D"/>
                </a:solidFill>
                <a:latin typeface="Arial" pitchFamily="34" charset="0"/>
                <a:ea typeface="Arial" pitchFamily="34" charset="-122"/>
                <a:cs typeface="Arial" pitchFamily="34" charset="-120"/>
              </a:rPr>
              <a:t>دفع سريع‏</a:t>
            </a:r>
            <a:endParaRPr lang="ar-JO" sz="1800" dirty="0"/>
          </a:p>
        </p:txBody>
      </p:sp>
      <p:sp>
        <p:nvSpPr>
          <p:cNvPr id="21" name="s11-text-19"/>
          <p:cNvSpPr txBox="1"/>
          <p:nvPr/>
        </p:nvSpPr>
        <p:spPr>
          <a:xfrm>
            <a:off x="5516575" y="5330952"/>
            <a:ext cx="5394960" cy="45720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الحجز بخطوتين، عبر Apple Pay أو البطاقة.‏</a:t>
            </a:r>
            <a:endParaRPr lang="ar-JO" sz="1500" dirty="0"/>
          </a:p>
        </p:txBody>
      </p:sp>
      <p:sp>
        <p:nvSpPr>
          <p:cNvPr id="22" name="s11-rect-20"/>
          <p:cNvSpPr/>
          <p:nvPr/>
        </p:nvSpPr>
        <p:spPr>
          <a:xfrm>
            <a:off x="551383" y="1965960"/>
            <a:ext cx="4599432" cy="4023360"/>
          </a:xfrm>
          <a:prstGeom prst="roundRect">
            <a:avLst>
              <a:gd name="adj" fmla="val 6818"/>
            </a:avLst>
          </a:prstGeom>
          <a:solidFill>
            <a:srgbClr val="F3F4F6"/>
          </a:solidFill>
          <a:ln/>
        </p:spPr>
      </p:sp>
      <p:pic>
        <p:nvPicPr>
          <p:cNvPr id="23" name="s11-img-21" descr="apps">    </p:cNvPr>
          <p:cNvPicPr>
            <a:picLocks noChangeAspect="1"/>
          </p:cNvPicPr>
          <p:nvPr/>
        </p:nvPicPr>
        <p:blipFill>
          <a:blip r:embed="rId6"/>
          <a:stretch>
            <a:fillRect/>
          </a:stretch>
        </p:blipFill>
        <p:spPr>
          <a:xfrm>
            <a:off x="551383" y="2444496"/>
            <a:ext cx="4599432" cy="3066288"/>
          </a:xfrm>
          <a:prstGeom prst="rect">
            <a:avLst/>
          </a:prstGeom>
        </p:spPr>
      </p:pic>
      <p:sp>
        <p:nvSpPr>
          <p:cNvPr id="24" name="s11-text-22"/>
          <p:cNvSpPr txBox="1"/>
          <p:nvPr/>
        </p:nvSpPr>
        <p:spPr>
          <a:xfrm>
            <a:off x="548640" y="6327648"/>
            <a:ext cx="1280160" cy="274320"/>
          </a:xfrm>
          <a:prstGeom prst="rect">
            <a:avLst/>
          </a:prstGeom>
          <a:noFill/>
          <a:ln/>
        </p:spPr>
        <p:txBody>
          <a:bodyPr wrap="square" lIns="0" tIns="0" rIns="0" bIns="0" rtlCol="0" anchor="t"/>
          <a:lstStyle/>
          <a:p>
            <a:pPr algn="l" indent="0" marL="0">
              <a:buNone/>
            </a:pPr>
            <a:r>
              <a:rPr lang="ar-JO" altLang="en-US" sz="1200" dirty="0">
                <a:solidFill>
                  <a:srgbClr val="555A63"/>
                </a:solidFill>
                <a:latin typeface="Arial" pitchFamily="34" charset="0"/>
                <a:ea typeface="Arial" pitchFamily="34" charset="-122"/>
                <a:cs typeface="Arial" pitchFamily="34" charset="-120"/>
              </a:rPr>
              <a:t>11 / 22</a:t>
            </a:r>
            <a:endParaRPr lang="ar-JO"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12-text-0"/>
          <p:cNvSpPr txBox="1"/>
          <p:nvPr/>
        </p:nvSpPr>
        <p:spPr>
          <a:xfrm>
            <a:off x="3870655" y="384048"/>
            <a:ext cx="7772400" cy="274320"/>
          </a:xfrm>
          <a:prstGeom prst="rect">
            <a:avLst/>
          </a:prstGeom>
          <a:noFill/>
          <a:ln/>
        </p:spPr>
        <p:txBody>
          <a:bodyPr wrap="square" lIns="0" tIns="0" rIns="0" bIns="0" rtlCol="0" anchor="t"/>
          <a:lstStyle/>
          <a:p>
            <a:pPr rtl="1" algn="r" indent="0" marL="0">
              <a:buNone/>
            </a:pPr>
            <a:r>
              <a:rPr lang="ar-JO" altLang="en-US" sz="1300" b="1" dirty="0">
                <a:solidFill>
                  <a:srgbClr val="9A0002"/>
                </a:solidFill>
                <a:latin typeface="Arial" pitchFamily="34" charset="0"/>
                <a:ea typeface="Arial" pitchFamily="34" charset="-122"/>
                <a:cs typeface="Arial" pitchFamily="34" charset="-120"/>
              </a:rPr>
              <a:t>الميزة 8 · يور درايف بزنس‏</a:t>
            </a:r>
            <a:endParaRPr lang="ar-JO" sz="1300" dirty="0"/>
          </a:p>
        </p:txBody>
      </p:sp>
      <p:sp>
        <p:nvSpPr>
          <p:cNvPr id="3" name="s12-text-1"/>
          <p:cNvSpPr txBox="1"/>
          <p:nvPr/>
        </p:nvSpPr>
        <p:spPr>
          <a:xfrm>
            <a:off x="1127455" y="658368"/>
            <a:ext cx="10515600" cy="731520"/>
          </a:xfrm>
          <a:prstGeom prst="rect">
            <a:avLst/>
          </a:prstGeom>
          <a:noFill/>
          <a:ln/>
        </p:spPr>
        <p:txBody>
          <a:bodyPr wrap="square" lIns="0" tIns="0" rIns="0" bIns="0" rtlCol="0" anchor="t"/>
          <a:lstStyle/>
          <a:p>
            <a:pPr rtl="1" algn="r" indent="0" marL="0">
              <a:buNone/>
            </a:pPr>
            <a:r>
              <a:rPr lang="ar-JO" altLang="en-US" sz="3400" b="1" dirty="0">
                <a:solidFill>
                  <a:srgbClr val="17191D"/>
                </a:solidFill>
                <a:latin typeface="Arial" pitchFamily="34" charset="0"/>
                <a:ea typeface="Arial" pitchFamily="34" charset="-122"/>
                <a:cs typeface="Arial" pitchFamily="34" charset="-120"/>
              </a:rPr>
              <a:t>موقع حجز خاص بك‏</a:t>
            </a:r>
            <a:endParaRPr lang="ar-JO" sz="3400" dirty="0"/>
          </a:p>
        </p:txBody>
      </p:sp>
      <p:sp>
        <p:nvSpPr>
          <p:cNvPr id="4" name="s12-text-2"/>
          <p:cNvSpPr txBox="1"/>
          <p:nvPr/>
        </p:nvSpPr>
        <p:spPr>
          <a:xfrm>
            <a:off x="1127455" y="1371600"/>
            <a:ext cx="10515600" cy="411480"/>
          </a:xfrm>
          <a:prstGeom prst="rect">
            <a:avLst/>
          </a:prstGeom>
          <a:noFill/>
          <a:ln/>
        </p:spPr>
        <p:txBody>
          <a:bodyPr wrap="square" lIns="0" tIns="0" rIns="0" bIns="0" rtlCol="0" anchor="t"/>
          <a:lstStyle/>
          <a:p>
            <a:pPr rtl="1" algn="r" indent="0" marL="0">
              <a:buNone/>
            </a:pPr>
            <a:r>
              <a:rPr lang="ar-JO" altLang="en-US" sz="1700" dirty="0">
                <a:solidFill>
                  <a:srgbClr val="555A63"/>
                </a:solidFill>
                <a:latin typeface="Arial" pitchFamily="34" charset="0"/>
                <a:ea typeface="Arial" pitchFamily="34" charset="-122"/>
                <a:cs typeface="Arial" pitchFamily="34" charset="-120"/>
              </a:rPr>
              <a:t>لشركات التأجير: موقعك الخاص باسمك وهويتك. باقات مدفوعة مع تجربة مجانية.‏</a:t>
            </a:r>
            <a:endParaRPr lang="ar-JO" sz="1700" dirty="0"/>
          </a:p>
        </p:txBody>
      </p:sp>
      <p:pic>
        <p:nvPicPr>
          <p:cNvPr id="5" name="s12-img-3" descr="logo-ar-cherry">    </p:cNvPr>
          <p:cNvPicPr>
            <a:picLocks noChangeAspect="1"/>
          </p:cNvPicPr>
          <p:nvPr/>
        </p:nvPicPr>
        <p:blipFill>
          <a:blip r:embed="rId1"/>
          <a:stretch>
            <a:fillRect/>
          </a:stretch>
        </p:blipFill>
        <p:spPr>
          <a:xfrm>
            <a:off x="10225735" y="6336792"/>
            <a:ext cx="1038088" cy="237744"/>
          </a:xfrm>
          <a:prstGeom prst="rect">
            <a:avLst/>
          </a:prstGeom>
        </p:spPr>
      </p:pic>
      <p:sp>
        <p:nvSpPr>
          <p:cNvPr id="6" name="s12-rect-4"/>
          <p:cNvSpPr/>
          <p:nvPr/>
        </p:nvSpPr>
        <p:spPr>
          <a:xfrm>
            <a:off x="6705295" y="1965960"/>
            <a:ext cx="4937760" cy="4023360"/>
          </a:xfrm>
          <a:prstGeom prst="roundRect">
            <a:avLst>
              <a:gd name="adj" fmla="val 6818"/>
            </a:avLst>
          </a:prstGeom>
          <a:solidFill>
            <a:srgbClr val="F3F4F6"/>
          </a:solidFill>
          <a:ln/>
        </p:spPr>
      </p:sp>
      <p:pic>
        <p:nvPicPr>
          <p:cNvPr id="7" name="s12-img-5" descr="business-site">    </p:cNvPr>
          <p:cNvPicPr>
            <a:picLocks noChangeAspect="1"/>
          </p:cNvPicPr>
          <p:nvPr/>
        </p:nvPicPr>
        <p:blipFill>
          <a:blip r:embed="rId2"/>
          <a:stretch>
            <a:fillRect/>
          </a:stretch>
        </p:blipFill>
        <p:spPr>
          <a:xfrm>
            <a:off x="6705295" y="2331720"/>
            <a:ext cx="4937760" cy="3291840"/>
          </a:xfrm>
          <a:prstGeom prst="rect">
            <a:avLst/>
          </a:prstGeom>
        </p:spPr>
      </p:pic>
      <p:sp>
        <p:nvSpPr>
          <p:cNvPr id="8" name="s12-rect-6"/>
          <p:cNvSpPr/>
          <p:nvPr/>
        </p:nvSpPr>
        <p:spPr>
          <a:xfrm>
            <a:off x="5827471" y="2011680"/>
            <a:ext cx="512064" cy="512064"/>
          </a:xfrm>
          <a:prstGeom prst="ellipse">
            <a:avLst/>
          </a:prstGeom>
          <a:solidFill>
            <a:srgbClr val="F3D9D6"/>
          </a:solidFill>
          <a:ln/>
        </p:spPr>
      </p:sp>
      <p:pic>
        <p:nvPicPr>
          <p:cNvPr id="9" name="s12-img-7" descr="pencil-9A0002">    </p:cNvPr>
          <p:cNvPicPr>
            <a:picLocks noChangeAspect="1"/>
          </p:cNvPicPr>
          <p:nvPr/>
        </p:nvPicPr>
        <p:blipFill>
          <a:blip r:embed="rId3"/>
          <a:stretch>
            <a:fillRect/>
          </a:stretch>
        </p:blipFill>
        <p:spPr>
          <a:xfrm>
            <a:off x="5955487" y="2139696"/>
            <a:ext cx="256032" cy="256032"/>
          </a:xfrm>
          <a:prstGeom prst="rect">
            <a:avLst/>
          </a:prstGeom>
        </p:spPr>
      </p:pic>
      <p:sp>
        <p:nvSpPr>
          <p:cNvPr id="10" name="s12-text-8"/>
          <p:cNvSpPr txBox="1"/>
          <p:nvPr/>
        </p:nvSpPr>
        <p:spPr>
          <a:xfrm>
            <a:off x="551383" y="1984248"/>
            <a:ext cx="5056632" cy="329184"/>
          </a:xfrm>
          <a:prstGeom prst="rect">
            <a:avLst/>
          </a:prstGeom>
          <a:noFill/>
          <a:ln/>
        </p:spPr>
        <p:txBody>
          <a:bodyPr wrap="square" lIns="0" tIns="0" rIns="0" bIns="0" rtlCol="0" anchor="t"/>
          <a:lstStyle/>
          <a:p>
            <a:pPr rtl="1" algn="r" indent="0" marL="0">
              <a:buNone/>
            </a:pPr>
            <a:r>
              <a:rPr lang="ar-JO" altLang="en-US" sz="1800" b="1" dirty="0">
                <a:solidFill>
                  <a:srgbClr val="17191D"/>
                </a:solidFill>
                <a:latin typeface="Arial" pitchFamily="34" charset="0"/>
                <a:ea typeface="Arial" pitchFamily="34" charset="-122"/>
                <a:cs typeface="Arial" pitchFamily="34" charset="-120"/>
              </a:rPr>
              <a:t>هويتك‏</a:t>
            </a:r>
            <a:endParaRPr lang="ar-JO" sz="1800" dirty="0"/>
          </a:p>
        </p:txBody>
      </p:sp>
      <p:sp>
        <p:nvSpPr>
          <p:cNvPr id="11" name="s12-text-9"/>
          <p:cNvSpPr txBox="1"/>
          <p:nvPr/>
        </p:nvSpPr>
        <p:spPr>
          <a:xfrm>
            <a:off x="551383" y="2322576"/>
            <a:ext cx="5056632" cy="45720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شعارك وألوانك وصورك وصفحاتك.‏</a:t>
            </a:r>
            <a:endParaRPr lang="ar-JO" sz="1500" dirty="0"/>
          </a:p>
        </p:txBody>
      </p:sp>
      <p:sp>
        <p:nvSpPr>
          <p:cNvPr id="12" name="s12-rect-10"/>
          <p:cNvSpPr/>
          <p:nvPr/>
        </p:nvSpPr>
        <p:spPr>
          <a:xfrm>
            <a:off x="5827471" y="2798064"/>
            <a:ext cx="512064" cy="512064"/>
          </a:xfrm>
          <a:prstGeom prst="ellipse">
            <a:avLst/>
          </a:prstGeom>
          <a:solidFill>
            <a:srgbClr val="F3D9D6"/>
          </a:solidFill>
          <a:ln/>
        </p:spPr>
      </p:sp>
      <p:pic>
        <p:nvPicPr>
          <p:cNvPr id="13" name="s12-img-11" descr="cloud-done-9A0002">    </p:cNvPr>
          <p:cNvPicPr>
            <a:picLocks noChangeAspect="1"/>
          </p:cNvPicPr>
          <p:nvPr/>
        </p:nvPicPr>
        <p:blipFill>
          <a:blip r:embed="rId4"/>
          <a:stretch>
            <a:fillRect/>
          </a:stretch>
        </p:blipFill>
        <p:spPr>
          <a:xfrm>
            <a:off x="5955487" y="2926080"/>
            <a:ext cx="256032" cy="256032"/>
          </a:xfrm>
          <a:prstGeom prst="rect">
            <a:avLst/>
          </a:prstGeom>
        </p:spPr>
      </p:pic>
      <p:sp>
        <p:nvSpPr>
          <p:cNvPr id="14" name="s12-text-12"/>
          <p:cNvSpPr txBox="1"/>
          <p:nvPr/>
        </p:nvSpPr>
        <p:spPr>
          <a:xfrm>
            <a:off x="551383" y="2770632"/>
            <a:ext cx="5056632" cy="329184"/>
          </a:xfrm>
          <a:prstGeom prst="rect">
            <a:avLst/>
          </a:prstGeom>
          <a:noFill/>
          <a:ln/>
        </p:spPr>
        <p:txBody>
          <a:bodyPr wrap="square" lIns="0" tIns="0" rIns="0" bIns="0" rtlCol="0" anchor="t"/>
          <a:lstStyle/>
          <a:p>
            <a:pPr rtl="1" algn="r" indent="0" marL="0">
              <a:buNone/>
            </a:pPr>
            <a:r>
              <a:rPr lang="ar-JO" altLang="en-US" sz="1800" b="1" dirty="0">
                <a:solidFill>
                  <a:srgbClr val="17191D"/>
                </a:solidFill>
                <a:latin typeface="Arial" pitchFamily="34" charset="0"/>
                <a:ea typeface="Arial" pitchFamily="34" charset="-122"/>
                <a:cs typeface="Arial" pitchFamily="34" charset="-120"/>
              </a:rPr>
              <a:t>عنوانك‏</a:t>
            </a:r>
            <a:endParaRPr lang="ar-JO" sz="1800" dirty="0"/>
          </a:p>
        </p:txBody>
      </p:sp>
      <p:sp>
        <p:nvSpPr>
          <p:cNvPr id="15" name="s12-text-13"/>
          <p:cNvSpPr txBox="1"/>
          <p:nvPr/>
        </p:nvSpPr>
        <p:spPr>
          <a:xfrm>
            <a:off x="551383" y="3108960"/>
            <a:ext cx="5056632" cy="45720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yourname.yordrive.com أو نطاقك الخاص.‏</a:t>
            </a:r>
            <a:endParaRPr lang="ar-JO" sz="1500" dirty="0"/>
          </a:p>
        </p:txBody>
      </p:sp>
      <p:sp>
        <p:nvSpPr>
          <p:cNvPr id="16" name="s12-rect-14"/>
          <p:cNvSpPr/>
          <p:nvPr/>
        </p:nvSpPr>
        <p:spPr>
          <a:xfrm>
            <a:off x="5827471" y="3584448"/>
            <a:ext cx="512064" cy="512064"/>
          </a:xfrm>
          <a:prstGeom prst="ellipse">
            <a:avLst/>
          </a:prstGeom>
          <a:solidFill>
            <a:srgbClr val="F3D9D6"/>
          </a:solidFill>
          <a:ln/>
        </p:spPr>
      </p:sp>
      <p:pic>
        <p:nvPicPr>
          <p:cNvPr id="17" name="s12-img-15" descr="split-9A0002">    </p:cNvPr>
          <p:cNvPicPr>
            <a:picLocks noChangeAspect="1"/>
          </p:cNvPicPr>
          <p:nvPr/>
        </p:nvPicPr>
        <p:blipFill>
          <a:blip r:embed="rId5"/>
          <a:stretch>
            <a:fillRect/>
          </a:stretch>
        </p:blipFill>
        <p:spPr>
          <a:xfrm>
            <a:off x="5955487" y="3712464"/>
            <a:ext cx="256032" cy="256032"/>
          </a:xfrm>
          <a:prstGeom prst="rect">
            <a:avLst/>
          </a:prstGeom>
        </p:spPr>
      </p:pic>
      <p:sp>
        <p:nvSpPr>
          <p:cNvPr id="18" name="s12-text-16"/>
          <p:cNvSpPr txBox="1"/>
          <p:nvPr/>
        </p:nvSpPr>
        <p:spPr>
          <a:xfrm>
            <a:off x="551383" y="3557016"/>
            <a:ext cx="5056632" cy="329184"/>
          </a:xfrm>
          <a:prstGeom prst="rect">
            <a:avLst/>
          </a:prstGeom>
          <a:noFill/>
          <a:ln/>
        </p:spPr>
        <p:txBody>
          <a:bodyPr wrap="square" lIns="0" tIns="0" rIns="0" bIns="0" rtlCol="0" anchor="t"/>
          <a:lstStyle/>
          <a:p>
            <a:pPr rtl="1" algn="r" indent="0" marL="0">
              <a:buNone/>
            </a:pPr>
            <a:r>
              <a:rPr lang="ar-JO" altLang="en-US" sz="1800" b="1" dirty="0">
                <a:solidFill>
                  <a:srgbClr val="17191D"/>
                </a:solidFill>
                <a:latin typeface="Arial" pitchFamily="34" charset="0"/>
                <a:ea typeface="Arial" pitchFamily="34" charset="-122"/>
                <a:cs typeface="Arial" pitchFamily="34" charset="-120"/>
              </a:rPr>
              <a:t>أموالك، واختيارك‏</a:t>
            </a:r>
            <a:endParaRPr lang="ar-JO" sz="1800" dirty="0"/>
          </a:p>
        </p:txBody>
      </p:sp>
      <p:sp>
        <p:nvSpPr>
          <p:cNvPr id="19" name="s12-text-17"/>
          <p:cNvSpPr txBox="1"/>
          <p:nvPr/>
        </p:nvSpPr>
        <p:spPr>
          <a:xfrm>
            <a:off x="551383" y="3895344"/>
            <a:ext cx="5056632" cy="45720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استخدم بوابة الدفع الخاصة بك، أو دع يور درايف تحصّل عنك.‏</a:t>
            </a:r>
            <a:endParaRPr lang="ar-JO" sz="1500" dirty="0"/>
          </a:p>
        </p:txBody>
      </p:sp>
      <p:sp>
        <p:nvSpPr>
          <p:cNvPr id="20" name="s12-rect-18"/>
          <p:cNvSpPr/>
          <p:nvPr/>
        </p:nvSpPr>
        <p:spPr>
          <a:xfrm>
            <a:off x="5827471" y="4370832"/>
            <a:ext cx="512064" cy="512064"/>
          </a:xfrm>
          <a:prstGeom prst="ellipse">
            <a:avLst/>
          </a:prstGeom>
          <a:solidFill>
            <a:srgbClr val="F3D9D6"/>
          </a:solidFill>
          <a:ln/>
        </p:spPr>
      </p:sp>
      <p:pic>
        <p:nvPicPr>
          <p:cNvPr id="21" name="s12-img-19" descr="smartphone-9A0002">    </p:cNvPr>
          <p:cNvPicPr>
            <a:picLocks noChangeAspect="1"/>
          </p:cNvPicPr>
          <p:nvPr/>
        </p:nvPicPr>
        <p:blipFill>
          <a:blip r:embed="rId6"/>
          <a:stretch>
            <a:fillRect/>
          </a:stretch>
        </p:blipFill>
        <p:spPr>
          <a:xfrm>
            <a:off x="5955487" y="4498848"/>
            <a:ext cx="256032" cy="256032"/>
          </a:xfrm>
          <a:prstGeom prst="rect">
            <a:avLst/>
          </a:prstGeom>
        </p:spPr>
      </p:pic>
      <p:sp>
        <p:nvSpPr>
          <p:cNvPr id="22" name="s12-text-20"/>
          <p:cNvSpPr txBox="1"/>
          <p:nvPr/>
        </p:nvSpPr>
        <p:spPr>
          <a:xfrm>
            <a:off x="551383" y="4343400"/>
            <a:ext cx="5056632" cy="329184"/>
          </a:xfrm>
          <a:prstGeom prst="rect">
            <a:avLst/>
          </a:prstGeom>
          <a:noFill/>
          <a:ln/>
        </p:spPr>
        <p:txBody>
          <a:bodyPr wrap="square" lIns="0" tIns="0" rIns="0" bIns="0" rtlCol="0" anchor="t"/>
          <a:lstStyle/>
          <a:p>
            <a:pPr rtl="1" algn="r" indent="0" marL="0">
              <a:buNone/>
            </a:pPr>
            <a:r>
              <a:rPr lang="ar-JO" altLang="en-US" sz="1800" b="1" dirty="0">
                <a:solidFill>
                  <a:srgbClr val="17191D"/>
                </a:solidFill>
                <a:latin typeface="Arial" pitchFamily="34" charset="0"/>
                <a:ea typeface="Arial" pitchFamily="34" charset="-122"/>
                <a:cs typeface="Arial" pitchFamily="34" charset="-120"/>
              </a:rPr>
              <a:t>حجز سهل للضيوف‏</a:t>
            </a:r>
            <a:endParaRPr lang="ar-JO" sz="1800" dirty="0"/>
          </a:p>
        </p:txBody>
      </p:sp>
      <p:sp>
        <p:nvSpPr>
          <p:cNvPr id="23" name="s12-text-21"/>
          <p:cNvSpPr txBox="1"/>
          <p:nvPr/>
        </p:nvSpPr>
        <p:spPr>
          <a:xfrm>
            <a:off x="551383" y="4681728"/>
            <a:ext cx="5056632" cy="45720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السيارة والتاريخ، ثم الاسم والهاتف، ثم رمز واحد.‏</a:t>
            </a:r>
            <a:endParaRPr lang="ar-JO" sz="1500" dirty="0"/>
          </a:p>
        </p:txBody>
      </p:sp>
      <p:sp>
        <p:nvSpPr>
          <p:cNvPr id="24" name="s12-rect-22"/>
          <p:cNvSpPr/>
          <p:nvPr/>
        </p:nvSpPr>
        <p:spPr>
          <a:xfrm>
            <a:off x="5827471" y="5157216"/>
            <a:ext cx="512064" cy="512064"/>
          </a:xfrm>
          <a:prstGeom prst="ellipse">
            <a:avLst/>
          </a:prstGeom>
          <a:solidFill>
            <a:srgbClr val="F3D9D6"/>
          </a:solidFill>
          <a:ln/>
        </p:spPr>
      </p:sp>
      <p:pic>
        <p:nvPicPr>
          <p:cNvPr id="25" name="s12-img-23" descr="route-9A0002">    </p:cNvPr>
          <p:cNvPicPr>
            <a:picLocks noChangeAspect="1"/>
          </p:cNvPicPr>
          <p:nvPr/>
        </p:nvPicPr>
        <p:blipFill>
          <a:blip r:embed="rId7"/>
          <a:stretch>
            <a:fillRect/>
          </a:stretch>
        </p:blipFill>
        <p:spPr>
          <a:xfrm>
            <a:off x="5955487" y="5285232"/>
            <a:ext cx="256032" cy="256032"/>
          </a:xfrm>
          <a:prstGeom prst="rect">
            <a:avLst/>
          </a:prstGeom>
        </p:spPr>
      </p:pic>
      <p:sp>
        <p:nvSpPr>
          <p:cNvPr id="26" name="s12-text-24"/>
          <p:cNvSpPr txBox="1"/>
          <p:nvPr/>
        </p:nvSpPr>
        <p:spPr>
          <a:xfrm>
            <a:off x="551383" y="5129784"/>
            <a:ext cx="5056632" cy="329184"/>
          </a:xfrm>
          <a:prstGeom prst="rect">
            <a:avLst/>
          </a:prstGeom>
          <a:noFill/>
          <a:ln/>
        </p:spPr>
        <p:txBody>
          <a:bodyPr wrap="square" lIns="0" tIns="0" rIns="0" bIns="0" rtlCol="0" anchor="t"/>
          <a:lstStyle/>
          <a:p>
            <a:pPr rtl="1" algn="r" indent="0" marL="0">
              <a:buNone/>
            </a:pPr>
            <a:r>
              <a:rPr lang="ar-JO" altLang="en-US" sz="1800" b="1" dirty="0">
                <a:solidFill>
                  <a:srgbClr val="17191D"/>
                </a:solidFill>
                <a:latin typeface="Arial" pitchFamily="34" charset="0"/>
                <a:ea typeface="Arial" pitchFamily="34" charset="-122"/>
                <a:cs typeface="Arial" pitchFamily="34" charset="-120"/>
              </a:rPr>
              <a:t>مع المنصة أو بدونها‏</a:t>
            </a:r>
            <a:endParaRPr lang="ar-JO" sz="1800" dirty="0"/>
          </a:p>
        </p:txBody>
      </p:sp>
      <p:sp>
        <p:nvSpPr>
          <p:cNvPr id="27" name="s12-text-25"/>
          <p:cNvSpPr txBox="1"/>
          <p:nvPr/>
        </p:nvSpPr>
        <p:spPr>
          <a:xfrm>
            <a:off x="551383" y="5468112"/>
            <a:ext cx="5056632" cy="45720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اختر لكل سيارة أين تُعرض، وبأي سعر.‏</a:t>
            </a:r>
            <a:endParaRPr lang="ar-JO" sz="1500" dirty="0"/>
          </a:p>
        </p:txBody>
      </p:sp>
      <p:sp>
        <p:nvSpPr>
          <p:cNvPr id="28" name="s12-text-26"/>
          <p:cNvSpPr txBox="1"/>
          <p:nvPr/>
        </p:nvSpPr>
        <p:spPr>
          <a:xfrm>
            <a:off x="548640" y="6327648"/>
            <a:ext cx="1280160" cy="274320"/>
          </a:xfrm>
          <a:prstGeom prst="rect">
            <a:avLst/>
          </a:prstGeom>
          <a:noFill/>
          <a:ln/>
        </p:spPr>
        <p:txBody>
          <a:bodyPr wrap="square" lIns="0" tIns="0" rIns="0" bIns="0" rtlCol="0" anchor="t"/>
          <a:lstStyle/>
          <a:p>
            <a:pPr algn="l" indent="0" marL="0">
              <a:buNone/>
            </a:pPr>
            <a:r>
              <a:rPr lang="ar-JO" altLang="en-US" sz="1200" dirty="0">
                <a:solidFill>
                  <a:srgbClr val="555A63"/>
                </a:solidFill>
                <a:latin typeface="Arial" pitchFamily="34" charset="0"/>
                <a:ea typeface="Arial" pitchFamily="34" charset="-122"/>
                <a:cs typeface="Arial" pitchFamily="34" charset="-120"/>
              </a:rPr>
              <a:t>12 / 22</a:t>
            </a:r>
            <a:endParaRPr lang="ar-JO"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13-text-0"/>
          <p:cNvSpPr txBox="1"/>
          <p:nvPr/>
        </p:nvSpPr>
        <p:spPr>
          <a:xfrm>
            <a:off x="3870655" y="384048"/>
            <a:ext cx="7772400" cy="274320"/>
          </a:xfrm>
          <a:prstGeom prst="rect">
            <a:avLst/>
          </a:prstGeom>
          <a:noFill/>
          <a:ln/>
        </p:spPr>
        <p:txBody>
          <a:bodyPr wrap="square" lIns="0" tIns="0" rIns="0" bIns="0" rtlCol="0" anchor="t"/>
          <a:lstStyle/>
          <a:p>
            <a:pPr rtl="1" algn="r" indent="0" marL="0">
              <a:buNone/>
            </a:pPr>
            <a:r>
              <a:rPr lang="ar-JO" altLang="en-US" sz="1300" b="1" dirty="0">
                <a:solidFill>
                  <a:srgbClr val="9A0002"/>
                </a:solidFill>
                <a:latin typeface="Arial" pitchFamily="34" charset="0"/>
                <a:ea typeface="Arial" pitchFamily="34" charset="-122"/>
                <a:cs typeface="Arial" pitchFamily="34" charset="-120"/>
              </a:rPr>
              <a:t>الأمان والحماية‏</a:t>
            </a:r>
            <a:endParaRPr lang="ar-JO" sz="1300" dirty="0"/>
          </a:p>
        </p:txBody>
      </p:sp>
      <p:sp>
        <p:nvSpPr>
          <p:cNvPr id="3" name="s13-text-1"/>
          <p:cNvSpPr txBox="1"/>
          <p:nvPr/>
        </p:nvSpPr>
        <p:spPr>
          <a:xfrm>
            <a:off x="1127455" y="658368"/>
            <a:ext cx="10515600" cy="731520"/>
          </a:xfrm>
          <a:prstGeom prst="rect">
            <a:avLst/>
          </a:prstGeom>
          <a:noFill/>
          <a:ln/>
        </p:spPr>
        <p:txBody>
          <a:bodyPr wrap="square" lIns="0" tIns="0" rIns="0" bIns="0" rtlCol="0" anchor="t"/>
          <a:lstStyle/>
          <a:p>
            <a:pPr rtl="1" algn="r" indent="0" marL="0">
              <a:buNone/>
            </a:pPr>
            <a:r>
              <a:rPr lang="ar-JO" altLang="en-US" sz="3400" b="1" dirty="0">
                <a:solidFill>
                  <a:srgbClr val="17191D"/>
                </a:solidFill>
                <a:latin typeface="Arial" pitchFamily="34" charset="0"/>
                <a:ea typeface="Arial" pitchFamily="34" charset="-122"/>
                <a:cs typeface="Arial" pitchFamily="34" charset="-120"/>
              </a:rPr>
              <a:t>آمن لك ولسياراتك ولأموالك‏</a:t>
            </a:r>
            <a:endParaRPr lang="ar-JO" sz="3400" dirty="0"/>
          </a:p>
        </p:txBody>
      </p:sp>
      <p:sp>
        <p:nvSpPr>
          <p:cNvPr id="4" name="s13-text-2"/>
          <p:cNvSpPr txBox="1"/>
          <p:nvPr/>
        </p:nvSpPr>
        <p:spPr>
          <a:xfrm>
            <a:off x="1127455" y="1371600"/>
            <a:ext cx="10515600" cy="411480"/>
          </a:xfrm>
          <a:prstGeom prst="rect">
            <a:avLst/>
          </a:prstGeom>
          <a:noFill/>
          <a:ln/>
        </p:spPr>
        <p:txBody>
          <a:bodyPr wrap="square" lIns="0" tIns="0" rIns="0" bIns="0" rtlCol="0" anchor="t"/>
          <a:lstStyle/>
          <a:p>
            <a:pPr rtl="1" algn="r" indent="0" marL="0">
              <a:buNone/>
            </a:pPr>
            <a:r>
              <a:rPr lang="ar-JO" altLang="en-US" sz="1700" dirty="0">
                <a:solidFill>
                  <a:srgbClr val="555A63"/>
                </a:solidFill>
                <a:latin typeface="Arial" pitchFamily="34" charset="0"/>
                <a:ea typeface="Arial" pitchFamily="34" charset="-122"/>
                <a:cs typeface="Arial" pitchFamily="34" charset="-120"/>
              </a:rPr>
              <a:t>كل شخص وكل سيارة وكل دفعة يتم التحقق منها، فتؤجّر بثقة.‏</a:t>
            </a:r>
            <a:endParaRPr lang="ar-JO" sz="1700" dirty="0"/>
          </a:p>
        </p:txBody>
      </p:sp>
      <p:pic>
        <p:nvPicPr>
          <p:cNvPr id="5" name="s13-img-3" descr="logo-ar-cherry">    </p:cNvPr>
          <p:cNvPicPr>
            <a:picLocks noChangeAspect="1"/>
          </p:cNvPicPr>
          <p:nvPr/>
        </p:nvPicPr>
        <p:blipFill>
          <a:blip r:embed="rId1"/>
          <a:stretch>
            <a:fillRect/>
          </a:stretch>
        </p:blipFill>
        <p:spPr>
          <a:xfrm>
            <a:off x="10225735" y="6336792"/>
            <a:ext cx="1038088" cy="237744"/>
          </a:xfrm>
          <a:prstGeom prst="rect">
            <a:avLst/>
          </a:prstGeom>
        </p:spPr>
      </p:pic>
      <p:sp>
        <p:nvSpPr>
          <p:cNvPr id="6" name="s13-rect-4"/>
          <p:cNvSpPr/>
          <p:nvPr/>
        </p:nvSpPr>
        <p:spPr>
          <a:xfrm>
            <a:off x="8671255" y="1965960"/>
            <a:ext cx="2971800" cy="1225296"/>
          </a:xfrm>
          <a:prstGeom prst="roundRect">
            <a:avLst>
              <a:gd name="adj" fmla="val 13433"/>
            </a:avLst>
          </a:prstGeom>
          <a:solidFill>
            <a:srgbClr val="F3F4F6"/>
          </a:solidFill>
          <a:ln/>
        </p:spPr>
      </p:sp>
      <p:sp>
        <p:nvSpPr>
          <p:cNvPr id="7" name="s13-rect-5"/>
          <p:cNvSpPr/>
          <p:nvPr/>
        </p:nvSpPr>
        <p:spPr>
          <a:xfrm>
            <a:off x="11002975" y="2148840"/>
            <a:ext cx="438912" cy="438912"/>
          </a:xfrm>
          <a:prstGeom prst="ellipse">
            <a:avLst/>
          </a:prstGeom>
          <a:solidFill>
            <a:srgbClr val="F3D9D6"/>
          </a:solidFill>
          <a:ln/>
        </p:spPr>
      </p:sp>
      <p:pic>
        <p:nvPicPr>
          <p:cNvPr id="8" name="s13-img-6" descr="check-circle-9A0002">    </p:cNvPr>
          <p:cNvPicPr>
            <a:picLocks noChangeAspect="1"/>
          </p:cNvPicPr>
          <p:nvPr/>
        </p:nvPicPr>
        <p:blipFill>
          <a:blip r:embed="rId2"/>
          <a:stretch>
            <a:fillRect/>
          </a:stretch>
        </p:blipFill>
        <p:spPr>
          <a:xfrm>
            <a:off x="11112703" y="2258568"/>
            <a:ext cx="219456" cy="219456"/>
          </a:xfrm>
          <a:prstGeom prst="rect">
            <a:avLst/>
          </a:prstGeom>
        </p:spPr>
      </p:pic>
      <p:sp>
        <p:nvSpPr>
          <p:cNvPr id="9" name="s13-text-7"/>
          <p:cNvSpPr txBox="1"/>
          <p:nvPr/>
        </p:nvSpPr>
        <p:spPr>
          <a:xfrm>
            <a:off x="8854135" y="2130552"/>
            <a:ext cx="2011680" cy="475488"/>
          </a:xfrm>
          <a:prstGeom prst="rect">
            <a:avLst/>
          </a:prstGeom>
          <a:noFill/>
          <a:ln/>
        </p:spPr>
        <p:txBody>
          <a:bodyPr wrap="square" lIns="0" tIns="0" rIns="0" bIns="0" rtlCol="0" anchor="ctr"/>
          <a:lstStyle/>
          <a:p>
            <a:pPr rtl="1" algn="r" indent="0" marL="0">
              <a:buNone/>
            </a:pPr>
            <a:r>
              <a:rPr lang="ar-JO" altLang="en-US" sz="1600" b="1" dirty="0">
                <a:solidFill>
                  <a:srgbClr val="17191D"/>
                </a:solidFill>
                <a:latin typeface="Arial" pitchFamily="34" charset="0"/>
                <a:ea typeface="Arial" pitchFamily="34" charset="-122"/>
                <a:cs typeface="Arial" pitchFamily="34" charset="-120"/>
              </a:rPr>
              <a:t>شركاء وسيارات موثّقة‏</a:t>
            </a:r>
            <a:endParaRPr lang="ar-JO" sz="1600" dirty="0"/>
          </a:p>
        </p:txBody>
      </p:sp>
      <p:sp>
        <p:nvSpPr>
          <p:cNvPr id="10" name="s13-text-8"/>
          <p:cNvSpPr txBox="1"/>
          <p:nvPr/>
        </p:nvSpPr>
        <p:spPr>
          <a:xfrm>
            <a:off x="8872423" y="2660904"/>
            <a:ext cx="2569464" cy="475488"/>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يتم التحقق من كل شريك وسيارة وسائق.‏</a:t>
            </a:r>
            <a:endParaRPr lang="ar-JO" sz="1500" dirty="0"/>
          </a:p>
        </p:txBody>
      </p:sp>
      <p:sp>
        <p:nvSpPr>
          <p:cNvPr id="11" name="s13-rect-9"/>
          <p:cNvSpPr/>
          <p:nvPr/>
        </p:nvSpPr>
        <p:spPr>
          <a:xfrm>
            <a:off x="5470855" y="1965960"/>
            <a:ext cx="2971800" cy="1225296"/>
          </a:xfrm>
          <a:prstGeom prst="roundRect">
            <a:avLst>
              <a:gd name="adj" fmla="val 13433"/>
            </a:avLst>
          </a:prstGeom>
          <a:solidFill>
            <a:srgbClr val="F3F4F6"/>
          </a:solidFill>
          <a:ln/>
        </p:spPr>
      </p:sp>
      <p:sp>
        <p:nvSpPr>
          <p:cNvPr id="12" name="s13-rect-10"/>
          <p:cNvSpPr/>
          <p:nvPr/>
        </p:nvSpPr>
        <p:spPr>
          <a:xfrm>
            <a:off x="7802575" y="2148840"/>
            <a:ext cx="438912" cy="438912"/>
          </a:xfrm>
          <a:prstGeom prst="ellipse">
            <a:avLst/>
          </a:prstGeom>
          <a:solidFill>
            <a:srgbClr val="F3D9D6"/>
          </a:solidFill>
          <a:ln/>
        </p:spPr>
      </p:sp>
      <p:pic>
        <p:nvPicPr>
          <p:cNvPr id="13" name="s13-img-11" descr="user-filled-9A0002">    </p:cNvPr>
          <p:cNvPicPr>
            <a:picLocks noChangeAspect="1"/>
          </p:cNvPicPr>
          <p:nvPr/>
        </p:nvPicPr>
        <p:blipFill>
          <a:blip r:embed="rId3"/>
          <a:stretch>
            <a:fillRect/>
          </a:stretch>
        </p:blipFill>
        <p:spPr>
          <a:xfrm>
            <a:off x="7912303" y="2258568"/>
            <a:ext cx="219456" cy="219456"/>
          </a:xfrm>
          <a:prstGeom prst="rect">
            <a:avLst/>
          </a:prstGeom>
        </p:spPr>
      </p:pic>
      <p:sp>
        <p:nvSpPr>
          <p:cNvPr id="14" name="s13-text-12"/>
          <p:cNvSpPr txBox="1"/>
          <p:nvPr/>
        </p:nvSpPr>
        <p:spPr>
          <a:xfrm>
            <a:off x="5653735" y="2130552"/>
            <a:ext cx="2011680" cy="475488"/>
          </a:xfrm>
          <a:prstGeom prst="rect">
            <a:avLst/>
          </a:prstGeom>
          <a:noFill/>
          <a:ln/>
        </p:spPr>
        <p:txBody>
          <a:bodyPr wrap="square" lIns="0" tIns="0" rIns="0" bIns="0" rtlCol="0" anchor="ctr"/>
          <a:lstStyle/>
          <a:p>
            <a:pPr rtl="1" algn="r" indent="0" marL="0">
              <a:buNone/>
            </a:pPr>
            <a:r>
              <a:rPr lang="ar-JO" altLang="en-US" sz="1600" b="1" dirty="0">
                <a:solidFill>
                  <a:srgbClr val="17191D"/>
                </a:solidFill>
                <a:latin typeface="Arial" pitchFamily="34" charset="0"/>
                <a:ea typeface="Arial" pitchFamily="34" charset="-122"/>
                <a:cs typeface="Arial" pitchFamily="34" charset="-120"/>
              </a:rPr>
              <a:t>عملاء موثّقون‏</a:t>
            </a:r>
            <a:endParaRPr lang="ar-JO" sz="1600" dirty="0"/>
          </a:p>
        </p:txBody>
      </p:sp>
      <p:sp>
        <p:nvSpPr>
          <p:cNvPr id="15" name="s13-text-13"/>
          <p:cNvSpPr txBox="1"/>
          <p:nvPr/>
        </p:nvSpPr>
        <p:spPr>
          <a:xfrm>
            <a:off x="5672023" y="2660904"/>
            <a:ext cx="2569464" cy="475488"/>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دخول برمز الهاتف وتحقق من السائق.‏</a:t>
            </a:r>
            <a:endParaRPr lang="ar-JO" sz="1500" dirty="0"/>
          </a:p>
        </p:txBody>
      </p:sp>
      <p:sp>
        <p:nvSpPr>
          <p:cNvPr id="16" name="s13-rect-14"/>
          <p:cNvSpPr/>
          <p:nvPr/>
        </p:nvSpPr>
        <p:spPr>
          <a:xfrm>
            <a:off x="8671255" y="3337560"/>
            <a:ext cx="2971800" cy="1225296"/>
          </a:xfrm>
          <a:prstGeom prst="roundRect">
            <a:avLst>
              <a:gd name="adj" fmla="val 13433"/>
            </a:avLst>
          </a:prstGeom>
          <a:solidFill>
            <a:srgbClr val="F3F4F6"/>
          </a:solidFill>
          <a:ln/>
        </p:spPr>
      </p:sp>
      <p:sp>
        <p:nvSpPr>
          <p:cNvPr id="17" name="s13-rect-15"/>
          <p:cNvSpPr/>
          <p:nvPr/>
        </p:nvSpPr>
        <p:spPr>
          <a:xfrm>
            <a:off x="11002975" y="3520440"/>
            <a:ext cx="438912" cy="438912"/>
          </a:xfrm>
          <a:prstGeom prst="ellipse">
            <a:avLst/>
          </a:prstGeom>
          <a:solidFill>
            <a:srgbClr val="F3D9D6"/>
          </a:solidFill>
          <a:ln/>
        </p:spPr>
      </p:sp>
      <p:pic>
        <p:nvPicPr>
          <p:cNvPr id="18" name="s13-img-16" descr="ban-9A0002">    </p:cNvPr>
          <p:cNvPicPr>
            <a:picLocks noChangeAspect="1"/>
          </p:cNvPicPr>
          <p:nvPr/>
        </p:nvPicPr>
        <p:blipFill>
          <a:blip r:embed="rId4"/>
          <a:stretch>
            <a:fillRect/>
          </a:stretch>
        </p:blipFill>
        <p:spPr>
          <a:xfrm>
            <a:off x="11112703" y="3630168"/>
            <a:ext cx="219456" cy="219456"/>
          </a:xfrm>
          <a:prstGeom prst="rect">
            <a:avLst/>
          </a:prstGeom>
        </p:spPr>
      </p:pic>
      <p:sp>
        <p:nvSpPr>
          <p:cNvPr id="19" name="s13-text-17"/>
          <p:cNvSpPr txBox="1"/>
          <p:nvPr/>
        </p:nvSpPr>
        <p:spPr>
          <a:xfrm>
            <a:off x="8854135" y="3502152"/>
            <a:ext cx="2011680" cy="475488"/>
          </a:xfrm>
          <a:prstGeom prst="rect">
            <a:avLst/>
          </a:prstGeom>
          <a:noFill/>
          <a:ln/>
        </p:spPr>
        <p:txBody>
          <a:bodyPr wrap="square" lIns="0" tIns="0" rIns="0" bIns="0" rtlCol="0" anchor="ctr"/>
          <a:lstStyle/>
          <a:p>
            <a:pPr rtl="1" algn="r" indent="0" marL="0">
              <a:buNone/>
            </a:pPr>
            <a:r>
              <a:rPr lang="ar-JO" altLang="en-US" sz="1600" b="1" dirty="0">
                <a:solidFill>
                  <a:srgbClr val="17191D"/>
                </a:solidFill>
                <a:latin typeface="Arial" pitchFamily="34" charset="0"/>
                <a:ea typeface="Arial" pitchFamily="34" charset="-122"/>
                <a:cs typeface="Arial" pitchFamily="34" charset="-120"/>
              </a:rPr>
              <a:t>فحص الاحتيال‏</a:t>
            </a:r>
            <a:endParaRPr lang="ar-JO" sz="1600" dirty="0"/>
          </a:p>
        </p:txBody>
      </p:sp>
      <p:sp>
        <p:nvSpPr>
          <p:cNvPr id="20" name="s13-text-18"/>
          <p:cNvSpPr txBox="1"/>
          <p:nvPr/>
        </p:nvSpPr>
        <p:spPr>
          <a:xfrm>
            <a:off x="8872423" y="4032504"/>
            <a:ext cx="2569464" cy="475488"/>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الدفعات المشبوهة تُوقف قبل أن تبدأ.‏</a:t>
            </a:r>
            <a:endParaRPr lang="ar-JO" sz="1500" dirty="0"/>
          </a:p>
        </p:txBody>
      </p:sp>
      <p:sp>
        <p:nvSpPr>
          <p:cNvPr id="21" name="s13-rect-19"/>
          <p:cNvSpPr/>
          <p:nvPr/>
        </p:nvSpPr>
        <p:spPr>
          <a:xfrm>
            <a:off x="5470855" y="3337560"/>
            <a:ext cx="2971800" cy="1225296"/>
          </a:xfrm>
          <a:prstGeom prst="roundRect">
            <a:avLst>
              <a:gd name="adj" fmla="val 13433"/>
            </a:avLst>
          </a:prstGeom>
          <a:solidFill>
            <a:srgbClr val="F3F4F6"/>
          </a:solidFill>
          <a:ln/>
        </p:spPr>
      </p:sp>
      <p:sp>
        <p:nvSpPr>
          <p:cNvPr id="22" name="s13-rect-20"/>
          <p:cNvSpPr/>
          <p:nvPr/>
        </p:nvSpPr>
        <p:spPr>
          <a:xfrm>
            <a:off x="7802575" y="3520440"/>
            <a:ext cx="438912" cy="438912"/>
          </a:xfrm>
          <a:prstGeom prst="ellipse">
            <a:avLst/>
          </a:prstGeom>
          <a:solidFill>
            <a:srgbClr val="F3D9D6"/>
          </a:solidFill>
          <a:ln/>
        </p:spPr>
      </p:sp>
      <p:pic>
        <p:nvPicPr>
          <p:cNvPr id="23" name="s13-img-21" descr="eye-off-9A0002">    </p:cNvPr>
          <p:cNvPicPr>
            <a:picLocks noChangeAspect="1"/>
          </p:cNvPicPr>
          <p:nvPr/>
        </p:nvPicPr>
        <p:blipFill>
          <a:blip r:embed="rId5"/>
          <a:stretch>
            <a:fillRect/>
          </a:stretch>
        </p:blipFill>
        <p:spPr>
          <a:xfrm>
            <a:off x="7912303" y="3630168"/>
            <a:ext cx="219456" cy="219456"/>
          </a:xfrm>
          <a:prstGeom prst="rect">
            <a:avLst/>
          </a:prstGeom>
        </p:spPr>
      </p:pic>
      <p:sp>
        <p:nvSpPr>
          <p:cNvPr id="24" name="s13-text-22"/>
          <p:cNvSpPr txBox="1"/>
          <p:nvPr/>
        </p:nvSpPr>
        <p:spPr>
          <a:xfrm>
            <a:off x="5653735" y="3502152"/>
            <a:ext cx="2011680" cy="475488"/>
          </a:xfrm>
          <a:prstGeom prst="rect">
            <a:avLst/>
          </a:prstGeom>
          <a:noFill/>
          <a:ln/>
        </p:spPr>
        <p:txBody>
          <a:bodyPr wrap="square" lIns="0" tIns="0" rIns="0" bIns="0" rtlCol="0" anchor="ctr"/>
          <a:lstStyle/>
          <a:p>
            <a:pPr rtl="1" algn="r" indent="0" marL="0">
              <a:buNone/>
            </a:pPr>
            <a:r>
              <a:rPr lang="ar-JO" altLang="en-US" sz="1600" b="1" dirty="0">
                <a:solidFill>
                  <a:srgbClr val="17191D"/>
                </a:solidFill>
                <a:latin typeface="Arial" pitchFamily="34" charset="0"/>
                <a:ea typeface="Arial" pitchFamily="34" charset="-122"/>
                <a:cs typeface="Arial" pitchFamily="34" charset="-120"/>
              </a:rPr>
              <a:t>أرقام محمية‏</a:t>
            </a:r>
            <a:endParaRPr lang="ar-JO" sz="1600" dirty="0"/>
          </a:p>
        </p:txBody>
      </p:sp>
      <p:sp>
        <p:nvSpPr>
          <p:cNvPr id="25" name="s13-text-23"/>
          <p:cNvSpPr txBox="1"/>
          <p:nvPr/>
        </p:nvSpPr>
        <p:spPr>
          <a:xfrm>
            <a:off x="5672023" y="4032504"/>
            <a:ext cx="2569464" cy="475488"/>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أرقام الهواتف تظهر فقط بعد تأكيد الحجز.‏</a:t>
            </a:r>
            <a:endParaRPr lang="ar-JO" sz="1500" dirty="0"/>
          </a:p>
        </p:txBody>
      </p:sp>
      <p:sp>
        <p:nvSpPr>
          <p:cNvPr id="26" name="s13-rect-24"/>
          <p:cNvSpPr/>
          <p:nvPr/>
        </p:nvSpPr>
        <p:spPr>
          <a:xfrm>
            <a:off x="8671255" y="4709160"/>
            <a:ext cx="2971800" cy="1225296"/>
          </a:xfrm>
          <a:prstGeom prst="roundRect">
            <a:avLst>
              <a:gd name="adj" fmla="val 13433"/>
            </a:avLst>
          </a:prstGeom>
          <a:solidFill>
            <a:srgbClr val="F3F4F6"/>
          </a:solidFill>
          <a:ln/>
        </p:spPr>
      </p:sp>
      <p:sp>
        <p:nvSpPr>
          <p:cNvPr id="27" name="s13-rect-25"/>
          <p:cNvSpPr/>
          <p:nvPr/>
        </p:nvSpPr>
        <p:spPr>
          <a:xfrm>
            <a:off x="11002975" y="4892040"/>
            <a:ext cx="438912" cy="438912"/>
          </a:xfrm>
          <a:prstGeom prst="ellipse">
            <a:avLst/>
          </a:prstGeom>
          <a:solidFill>
            <a:srgbClr val="F3D9D6"/>
          </a:solidFill>
          <a:ln/>
        </p:spPr>
      </p:sp>
      <p:pic>
        <p:nvPicPr>
          <p:cNvPr id="28" name="s13-img-26" descr="pencil-9A0002">    </p:cNvPr>
          <p:cNvPicPr>
            <a:picLocks noChangeAspect="1"/>
          </p:cNvPicPr>
          <p:nvPr/>
        </p:nvPicPr>
        <p:blipFill>
          <a:blip r:embed="rId6"/>
          <a:stretch>
            <a:fillRect/>
          </a:stretch>
        </p:blipFill>
        <p:spPr>
          <a:xfrm>
            <a:off x="11112703" y="5001768"/>
            <a:ext cx="219456" cy="219456"/>
          </a:xfrm>
          <a:prstGeom prst="rect">
            <a:avLst/>
          </a:prstGeom>
        </p:spPr>
      </p:pic>
      <p:sp>
        <p:nvSpPr>
          <p:cNvPr id="29" name="s13-text-27"/>
          <p:cNvSpPr txBox="1"/>
          <p:nvPr/>
        </p:nvSpPr>
        <p:spPr>
          <a:xfrm>
            <a:off x="8854135" y="4873752"/>
            <a:ext cx="2011680" cy="475488"/>
          </a:xfrm>
          <a:prstGeom prst="rect">
            <a:avLst/>
          </a:prstGeom>
          <a:noFill/>
          <a:ln/>
        </p:spPr>
        <p:txBody>
          <a:bodyPr wrap="square" lIns="0" tIns="0" rIns="0" bIns="0" rtlCol="0" anchor="ctr"/>
          <a:lstStyle/>
          <a:p>
            <a:pPr rtl="1" algn="r" indent="0" marL="0">
              <a:buNone/>
            </a:pPr>
            <a:r>
              <a:rPr lang="ar-JO" altLang="en-US" sz="1600" b="1" dirty="0">
                <a:solidFill>
                  <a:srgbClr val="17191D"/>
                </a:solidFill>
                <a:latin typeface="Arial" pitchFamily="34" charset="0"/>
                <a:ea typeface="Arial" pitchFamily="34" charset="-122"/>
                <a:cs typeface="Arial" pitchFamily="34" charset="-120"/>
              </a:rPr>
              <a:t>تسليم واستلام رقمي‏</a:t>
            </a:r>
            <a:endParaRPr lang="ar-JO" sz="1600" dirty="0"/>
          </a:p>
        </p:txBody>
      </p:sp>
      <p:sp>
        <p:nvSpPr>
          <p:cNvPr id="30" name="s13-text-28"/>
          <p:cNvSpPr txBox="1"/>
          <p:nvPr/>
        </p:nvSpPr>
        <p:spPr>
          <a:xfrm>
            <a:off x="8872423" y="5404104"/>
            <a:ext cx="2569464" cy="475488"/>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صور وتواقيع عند التسليم والإرجاع.‏</a:t>
            </a:r>
            <a:endParaRPr lang="ar-JO" sz="1500" dirty="0"/>
          </a:p>
        </p:txBody>
      </p:sp>
      <p:sp>
        <p:nvSpPr>
          <p:cNvPr id="31" name="s13-rect-29"/>
          <p:cNvSpPr/>
          <p:nvPr/>
        </p:nvSpPr>
        <p:spPr>
          <a:xfrm>
            <a:off x="5470855" y="4709160"/>
            <a:ext cx="2971800" cy="1225296"/>
          </a:xfrm>
          <a:prstGeom prst="roundRect">
            <a:avLst>
              <a:gd name="adj" fmla="val 13433"/>
            </a:avLst>
          </a:prstGeom>
          <a:solidFill>
            <a:srgbClr val="F3F4F6"/>
          </a:solidFill>
          <a:ln/>
        </p:spPr>
      </p:sp>
      <p:sp>
        <p:nvSpPr>
          <p:cNvPr id="32" name="s13-rect-30"/>
          <p:cNvSpPr/>
          <p:nvPr/>
        </p:nvSpPr>
        <p:spPr>
          <a:xfrm>
            <a:off x="7802575" y="4892040"/>
            <a:ext cx="438912" cy="438912"/>
          </a:xfrm>
          <a:prstGeom prst="ellipse">
            <a:avLst/>
          </a:prstGeom>
          <a:solidFill>
            <a:srgbClr val="F3D9D6"/>
          </a:solidFill>
          <a:ln/>
        </p:spPr>
      </p:sp>
      <p:pic>
        <p:nvPicPr>
          <p:cNvPr id="33" name="s13-img-31" descr="receipt-9A0002">    </p:cNvPr>
          <p:cNvPicPr>
            <a:picLocks noChangeAspect="1"/>
          </p:cNvPicPr>
          <p:nvPr/>
        </p:nvPicPr>
        <p:blipFill>
          <a:blip r:embed="rId7"/>
          <a:stretch>
            <a:fillRect/>
          </a:stretch>
        </p:blipFill>
        <p:spPr>
          <a:xfrm>
            <a:off x="7912303" y="5001768"/>
            <a:ext cx="219456" cy="219456"/>
          </a:xfrm>
          <a:prstGeom prst="rect">
            <a:avLst/>
          </a:prstGeom>
        </p:spPr>
      </p:pic>
      <p:sp>
        <p:nvSpPr>
          <p:cNvPr id="34" name="s13-text-32"/>
          <p:cNvSpPr txBox="1"/>
          <p:nvPr/>
        </p:nvSpPr>
        <p:spPr>
          <a:xfrm>
            <a:off x="5653735" y="4873752"/>
            <a:ext cx="2011680" cy="475488"/>
          </a:xfrm>
          <a:prstGeom prst="rect">
            <a:avLst/>
          </a:prstGeom>
          <a:noFill/>
          <a:ln/>
        </p:spPr>
        <p:txBody>
          <a:bodyPr wrap="square" lIns="0" tIns="0" rIns="0" bIns="0" rtlCol="0" anchor="ctr"/>
          <a:lstStyle/>
          <a:p>
            <a:pPr rtl="1" algn="r" indent="0" marL="0">
              <a:buNone/>
            </a:pPr>
            <a:r>
              <a:rPr lang="ar-JO" altLang="en-US" sz="1600" b="1" dirty="0">
                <a:solidFill>
                  <a:srgbClr val="17191D"/>
                </a:solidFill>
                <a:latin typeface="Arial" pitchFamily="34" charset="0"/>
                <a:ea typeface="Arial" pitchFamily="34" charset="-122"/>
                <a:cs typeface="Arial" pitchFamily="34" charset="-120"/>
              </a:rPr>
              <a:t>نزاعات عادلة‏</a:t>
            </a:r>
            <a:endParaRPr lang="ar-JO" sz="1600" dirty="0"/>
          </a:p>
        </p:txBody>
      </p:sp>
      <p:sp>
        <p:nvSpPr>
          <p:cNvPr id="35" name="s13-text-33"/>
          <p:cNvSpPr txBox="1"/>
          <p:nvPr/>
        </p:nvSpPr>
        <p:spPr>
          <a:xfrm>
            <a:off x="5672023" y="5404104"/>
            <a:ext cx="2569464" cy="475488"/>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التأمينات والرسوم محفوظة مع الأدلة.‏</a:t>
            </a:r>
            <a:endParaRPr lang="ar-JO" sz="1500" dirty="0"/>
          </a:p>
        </p:txBody>
      </p:sp>
      <p:sp>
        <p:nvSpPr>
          <p:cNvPr id="36" name="s13-rect-34"/>
          <p:cNvSpPr/>
          <p:nvPr/>
        </p:nvSpPr>
        <p:spPr>
          <a:xfrm>
            <a:off x="551383" y="1965960"/>
            <a:ext cx="4599432" cy="4023360"/>
          </a:xfrm>
          <a:prstGeom prst="roundRect">
            <a:avLst>
              <a:gd name="adj" fmla="val 6818"/>
            </a:avLst>
          </a:prstGeom>
          <a:solidFill>
            <a:srgbClr val="F3F4F6"/>
          </a:solidFill>
          <a:ln/>
        </p:spPr>
      </p:sp>
      <p:pic>
        <p:nvPicPr>
          <p:cNvPr id="37" name="s13-img-35" descr="security">    </p:cNvPr>
          <p:cNvPicPr>
            <a:picLocks noChangeAspect="1"/>
          </p:cNvPicPr>
          <p:nvPr/>
        </p:nvPicPr>
        <p:blipFill>
          <a:blip r:embed="rId8"/>
          <a:stretch>
            <a:fillRect/>
          </a:stretch>
        </p:blipFill>
        <p:spPr>
          <a:xfrm>
            <a:off x="551383" y="2444496"/>
            <a:ext cx="4599432" cy="3066288"/>
          </a:xfrm>
          <a:prstGeom prst="rect">
            <a:avLst/>
          </a:prstGeom>
        </p:spPr>
      </p:pic>
      <p:sp>
        <p:nvSpPr>
          <p:cNvPr id="38" name="s13-text-36"/>
          <p:cNvSpPr txBox="1"/>
          <p:nvPr/>
        </p:nvSpPr>
        <p:spPr>
          <a:xfrm>
            <a:off x="548640" y="6327648"/>
            <a:ext cx="1280160" cy="274320"/>
          </a:xfrm>
          <a:prstGeom prst="rect">
            <a:avLst/>
          </a:prstGeom>
          <a:noFill/>
          <a:ln/>
        </p:spPr>
        <p:txBody>
          <a:bodyPr wrap="square" lIns="0" tIns="0" rIns="0" bIns="0" rtlCol="0" anchor="t"/>
          <a:lstStyle/>
          <a:p>
            <a:pPr algn="l" indent="0" marL="0">
              <a:buNone/>
            </a:pPr>
            <a:r>
              <a:rPr lang="ar-JO" altLang="en-US" sz="1200" dirty="0">
                <a:solidFill>
                  <a:srgbClr val="555A63"/>
                </a:solidFill>
                <a:latin typeface="Arial" pitchFamily="34" charset="0"/>
                <a:ea typeface="Arial" pitchFamily="34" charset="-122"/>
                <a:cs typeface="Arial" pitchFamily="34" charset="-120"/>
              </a:rPr>
              <a:t>13 / 22</a:t>
            </a:r>
            <a:endParaRPr lang="ar-JO"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14-text-0"/>
          <p:cNvSpPr txBox="1"/>
          <p:nvPr/>
        </p:nvSpPr>
        <p:spPr>
          <a:xfrm>
            <a:off x="3870655" y="384048"/>
            <a:ext cx="7772400" cy="274320"/>
          </a:xfrm>
          <a:prstGeom prst="rect">
            <a:avLst/>
          </a:prstGeom>
          <a:noFill/>
          <a:ln/>
        </p:spPr>
        <p:txBody>
          <a:bodyPr wrap="square" lIns="0" tIns="0" rIns="0" bIns="0" rtlCol="0" anchor="t"/>
          <a:lstStyle/>
          <a:p>
            <a:pPr rtl="1" algn="r" indent="0" marL="0">
              <a:buNone/>
            </a:pPr>
            <a:r>
              <a:rPr lang="ar-JO" altLang="en-US" sz="1300" b="1" dirty="0">
                <a:solidFill>
                  <a:srgbClr val="9A0002"/>
                </a:solidFill>
                <a:latin typeface="Arial" pitchFamily="34" charset="0"/>
                <a:ea typeface="Arial" pitchFamily="34" charset="-122"/>
                <a:cs typeface="Arial" pitchFamily="34" charset="-120"/>
              </a:rPr>
              <a:t>الوصول إلى العملاء‏</a:t>
            </a:r>
            <a:endParaRPr lang="ar-JO" sz="1300" dirty="0"/>
          </a:p>
        </p:txBody>
      </p:sp>
      <p:sp>
        <p:nvSpPr>
          <p:cNvPr id="3" name="s14-text-1"/>
          <p:cNvSpPr txBox="1"/>
          <p:nvPr/>
        </p:nvSpPr>
        <p:spPr>
          <a:xfrm>
            <a:off x="1127455" y="658368"/>
            <a:ext cx="10515600" cy="731520"/>
          </a:xfrm>
          <a:prstGeom prst="rect">
            <a:avLst/>
          </a:prstGeom>
          <a:noFill/>
          <a:ln/>
        </p:spPr>
        <p:txBody>
          <a:bodyPr wrap="square" lIns="0" tIns="0" rIns="0" bIns="0" rtlCol="0" anchor="t"/>
          <a:lstStyle/>
          <a:p>
            <a:pPr rtl="1" algn="r" indent="0" marL="0">
              <a:buNone/>
            </a:pPr>
            <a:r>
              <a:rPr lang="ar-JO" altLang="en-US" sz="3400" b="1" dirty="0">
                <a:solidFill>
                  <a:srgbClr val="17191D"/>
                </a:solidFill>
                <a:latin typeface="Arial" pitchFamily="34" charset="0"/>
                <a:ea typeface="Arial" pitchFamily="34" charset="-122"/>
                <a:cs typeface="Arial" pitchFamily="34" charset="-120"/>
              </a:rPr>
              <a:t>عملاء من الأردن ومن الخارج‏</a:t>
            </a:r>
            <a:endParaRPr lang="ar-JO" sz="3400" dirty="0"/>
          </a:p>
        </p:txBody>
      </p:sp>
      <p:sp>
        <p:nvSpPr>
          <p:cNvPr id="4" name="s14-text-2"/>
          <p:cNvSpPr txBox="1"/>
          <p:nvPr/>
        </p:nvSpPr>
        <p:spPr>
          <a:xfrm>
            <a:off x="1127455" y="1371600"/>
            <a:ext cx="10515600" cy="411480"/>
          </a:xfrm>
          <a:prstGeom prst="rect">
            <a:avLst/>
          </a:prstGeom>
          <a:noFill/>
          <a:ln/>
        </p:spPr>
        <p:txBody>
          <a:bodyPr wrap="square" lIns="0" tIns="0" rIns="0" bIns="0" rtlCol="0" anchor="t"/>
          <a:lstStyle/>
          <a:p>
            <a:pPr rtl="1" algn="r" indent="0" marL="0">
              <a:buNone/>
            </a:pPr>
            <a:r>
              <a:rPr lang="ar-JO" altLang="en-US" sz="1700" dirty="0">
                <a:solidFill>
                  <a:srgbClr val="555A63"/>
                </a:solidFill>
                <a:latin typeface="Arial" pitchFamily="34" charset="0"/>
                <a:ea typeface="Arial" pitchFamily="34" charset="-122"/>
                <a:cs typeface="Arial" pitchFamily="34" charset="-120"/>
              </a:rPr>
              <a:t>نبدأ في عمّان ومطار الملكة علياء، ثم العقبة.‏</a:t>
            </a:r>
            <a:endParaRPr lang="ar-JO" sz="1700" dirty="0"/>
          </a:p>
        </p:txBody>
      </p:sp>
      <p:pic>
        <p:nvPicPr>
          <p:cNvPr id="5" name="s14-img-3" descr="logo-ar-cherry">    </p:cNvPr>
          <p:cNvPicPr>
            <a:picLocks noChangeAspect="1"/>
          </p:cNvPicPr>
          <p:nvPr/>
        </p:nvPicPr>
        <p:blipFill>
          <a:blip r:embed="rId1"/>
          <a:stretch>
            <a:fillRect/>
          </a:stretch>
        </p:blipFill>
        <p:spPr>
          <a:xfrm>
            <a:off x="10225735" y="6336792"/>
            <a:ext cx="1038088" cy="237744"/>
          </a:xfrm>
          <a:prstGeom prst="rect">
            <a:avLst/>
          </a:prstGeom>
        </p:spPr>
      </p:pic>
      <p:sp>
        <p:nvSpPr>
          <p:cNvPr id="6" name="s14-rect-4"/>
          <p:cNvSpPr/>
          <p:nvPr/>
        </p:nvSpPr>
        <p:spPr>
          <a:xfrm>
            <a:off x="11130991" y="2011680"/>
            <a:ext cx="512064" cy="512064"/>
          </a:xfrm>
          <a:prstGeom prst="ellipse">
            <a:avLst/>
          </a:prstGeom>
          <a:solidFill>
            <a:srgbClr val="F3D9D6"/>
          </a:solidFill>
          <a:ln/>
        </p:spPr>
      </p:sp>
      <p:pic>
        <p:nvPicPr>
          <p:cNvPr id="7" name="s14-img-5" descr="luggage-filled-9A0002">    </p:cNvPr>
          <p:cNvPicPr>
            <a:picLocks noChangeAspect="1"/>
          </p:cNvPicPr>
          <p:nvPr/>
        </p:nvPicPr>
        <p:blipFill>
          <a:blip r:embed="rId2"/>
          <a:stretch>
            <a:fillRect/>
          </a:stretch>
        </p:blipFill>
        <p:spPr>
          <a:xfrm>
            <a:off x="11259007" y="2139696"/>
            <a:ext cx="256032" cy="256032"/>
          </a:xfrm>
          <a:prstGeom prst="rect">
            <a:avLst/>
          </a:prstGeom>
        </p:spPr>
      </p:pic>
      <p:sp>
        <p:nvSpPr>
          <p:cNvPr id="8" name="s14-text-6"/>
          <p:cNvSpPr txBox="1"/>
          <p:nvPr/>
        </p:nvSpPr>
        <p:spPr>
          <a:xfrm>
            <a:off x="5516575" y="1984248"/>
            <a:ext cx="5394960" cy="329184"/>
          </a:xfrm>
          <a:prstGeom prst="rect">
            <a:avLst/>
          </a:prstGeom>
          <a:noFill/>
          <a:ln/>
        </p:spPr>
        <p:txBody>
          <a:bodyPr wrap="square" lIns="0" tIns="0" rIns="0" bIns="0" rtlCol="0" anchor="t"/>
          <a:lstStyle/>
          <a:p>
            <a:pPr rtl="1" algn="r" indent="0" marL="0">
              <a:buNone/>
            </a:pPr>
            <a:r>
              <a:rPr lang="ar-JO" altLang="en-US" sz="1700" b="1" dirty="0">
                <a:solidFill>
                  <a:srgbClr val="17191D"/>
                </a:solidFill>
                <a:latin typeface="Arial" pitchFamily="34" charset="0"/>
                <a:ea typeface="Arial" pitchFamily="34" charset="-122"/>
                <a:cs typeface="Arial" pitchFamily="34" charset="-120"/>
              </a:rPr>
              <a:t>الأردنيون في الخارج‏</a:t>
            </a:r>
            <a:endParaRPr lang="ar-JO" sz="1700" dirty="0"/>
          </a:p>
        </p:txBody>
      </p:sp>
      <p:sp>
        <p:nvSpPr>
          <p:cNvPr id="9" name="s14-text-7"/>
          <p:cNvSpPr txBox="1"/>
          <p:nvPr/>
        </p:nvSpPr>
        <p:spPr>
          <a:xfrm>
            <a:off x="5516575" y="2322576"/>
            <a:ext cx="5394960" cy="45720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يعودون في الصيف: إيجارات طويلة وسيارات عائلية.‏</a:t>
            </a:r>
            <a:endParaRPr lang="ar-JO" sz="1500" dirty="0"/>
          </a:p>
        </p:txBody>
      </p:sp>
      <p:sp>
        <p:nvSpPr>
          <p:cNvPr id="10" name="s14-rect-8"/>
          <p:cNvSpPr/>
          <p:nvPr/>
        </p:nvSpPr>
        <p:spPr>
          <a:xfrm>
            <a:off x="11130991" y="2798064"/>
            <a:ext cx="512064" cy="512064"/>
          </a:xfrm>
          <a:prstGeom prst="ellipse">
            <a:avLst/>
          </a:prstGeom>
          <a:solidFill>
            <a:srgbClr val="F3D9D6"/>
          </a:solidFill>
          <a:ln/>
        </p:spPr>
      </p:sp>
      <p:pic>
        <p:nvPicPr>
          <p:cNvPr id="11" name="s14-img-9" descr="luggage-9A0002">    </p:cNvPr>
          <p:cNvPicPr>
            <a:picLocks noChangeAspect="1"/>
          </p:cNvPicPr>
          <p:nvPr/>
        </p:nvPicPr>
        <p:blipFill>
          <a:blip r:embed="rId3"/>
          <a:stretch>
            <a:fillRect/>
          </a:stretch>
        </p:blipFill>
        <p:spPr>
          <a:xfrm>
            <a:off x="11259007" y="2926080"/>
            <a:ext cx="256032" cy="256032"/>
          </a:xfrm>
          <a:prstGeom prst="rect">
            <a:avLst/>
          </a:prstGeom>
        </p:spPr>
      </p:pic>
      <p:sp>
        <p:nvSpPr>
          <p:cNvPr id="12" name="s14-text-10"/>
          <p:cNvSpPr txBox="1"/>
          <p:nvPr/>
        </p:nvSpPr>
        <p:spPr>
          <a:xfrm>
            <a:off x="5516575" y="2770632"/>
            <a:ext cx="5394960" cy="329184"/>
          </a:xfrm>
          <a:prstGeom prst="rect">
            <a:avLst/>
          </a:prstGeom>
          <a:noFill/>
          <a:ln/>
        </p:spPr>
        <p:txBody>
          <a:bodyPr wrap="square" lIns="0" tIns="0" rIns="0" bIns="0" rtlCol="0" anchor="t"/>
          <a:lstStyle/>
          <a:p>
            <a:pPr rtl="1" algn="r" indent="0" marL="0">
              <a:buNone/>
            </a:pPr>
            <a:r>
              <a:rPr lang="ar-JO" altLang="en-US" sz="1700" b="1" dirty="0">
                <a:solidFill>
                  <a:srgbClr val="17191D"/>
                </a:solidFill>
                <a:latin typeface="Arial" pitchFamily="34" charset="0"/>
                <a:ea typeface="Arial" pitchFamily="34" charset="-122"/>
                <a:cs typeface="Arial" pitchFamily="34" charset="-120"/>
              </a:rPr>
              <a:t>زوار الخليج‏</a:t>
            </a:r>
            <a:endParaRPr lang="ar-JO" sz="1700" dirty="0"/>
          </a:p>
        </p:txBody>
      </p:sp>
      <p:sp>
        <p:nvSpPr>
          <p:cNvPr id="13" name="s14-text-11"/>
          <p:cNvSpPr txBox="1"/>
          <p:nvPr/>
        </p:nvSpPr>
        <p:spPr>
          <a:xfrm>
            <a:off x="5516575" y="3108960"/>
            <a:ext cx="5394960" cy="45720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الصيف والأعياد: سيارات SUV وسيارات مع سائق.‏</a:t>
            </a:r>
            <a:endParaRPr lang="ar-JO" sz="1500" dirty="0"/>
          </a:p>
        </p:txBody>
      </p:sp>
      <p:sp>
        <p:nvSpPr>
          <p:cNvPr id="14" name="s14-rect-12"/>
          <p:cNvSpPr/>
          <p:nvPr/>
        </p:nvSpPr>
        <p:spPr>
          <a:xfrm>
            <a:off x="11130991" y="3584448"/>
            <a:ext cx="512064" cy="512064"/>
          </a:xfrm>
          <a:prstGeom prst="ellipse">
            <a:avLst/>
          </a:prstGeom>
          <a:solidFill>
            <a:srgbClr val="F3D9D6"/>
          </a:solidFill>
          <a:ln/>
        </p:spPr>
      </p:sp>
      <p:pic>
        <p:nvPicPr>
          <p:cNvPr id="15" name="s14-img-13" descr="route-9A0002">    </p:cNvPr>
          <p:cNvPicPr>
            <a:picLocks noChangeAspect="1"/>
          </p:cNvPicPr>
          <p:nvPr/>
        </p:nvPicPr>
        <p:blipFill>
          <a:blip r:embed="rId4"/>
          <a:stretch>
            <a:fillRect/>
          </a:stretch>
        </p:blipFill>
        <p:spPr>
          <a:xfrm>
            <a:off x="11259007" y="3712464"/>
            <a:ext cx="256032" cy="256032"/>
          </a:xfrm>
          <a:prstGeom prst="rect">
            <a:avLst/>
          </a:prstGeom>
        </p:spPr>
      </p:pic>
      <p:sp>
        <p:nvSpPr>
          <p:cNvPr id="16" name="s14-text-14"/>
          <p:cNvSpPr txBox="1"/>
          <p:nvPr/>
        </p:nvSpPr>
        <p:spPr>
          <a:xfrm>
            <a:off x="5516575" y="3557016"/>
            <a:ext cx="5394960" cy="329184"/>
          </a:xfrm>
          <a:prstGeom prst="rect">
            <a:avLst/>
          </a:prstGeom>
          <a:noFill/>
          <a:ln/>
        </p:spPr>
        <p:txBody>
          <a:bodyPr wrap="square" lIns="0" tIns="0" rIns="0" bIns="0" rtlCol="0" anchor="t"/>
          <a:lstStyle/>
          <a:p>
            <a:pPr rtl="1" algn="r" indent="0" marL="0">
              <a:buNone/>
            </a:pPr>
            <a:r>
              <a:rPr lang="ar-JO" altLang="en-US" sz="1700" b="1" dirty="0">
                <a:solidFill>
                  <a:srgbClr val="17191D"/>
                </a:solidFill>
                <a:latin typeface="Arial" pitchFamily="34" charset="0"/>
                <a:ea typeface="Arial" pitchFamily="34" charset="-122"/>
                <a:cs typeface="Arial" pitchFamily="34" charset="-120"/>
              </a:rPr>
              <a:t>السياح الأجانب‏</a:t>
            </a:r>
            <a:endParaRPr lang="ar-JO" sz="1700" dirty="0"/>
          </a:p>
        </p:txBody>
      </p:sp>
      <p:sp>
        <p:nvSpPr>
          <p:cNvPr id="17" name="s14-text-15"/>
          <p:cNvSpPr txBox="1"/>
          <p:nvPr/>
        </p:nvSpPr>
        <p:spPr>
          <a:xfrm>
            <a:off x="5516575" y="3895344"/>
            <a:ext cx="5394960" cy="45720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رحلات الربيع والخريف إلى البتراء ووادي رم.‏</a:t>
            </a:r>
            <a:endParaRPr lang="ar-JO" sz="1500" dirty="0"/>
          </a:p>
        </p:txBody>
      </p:sp>
      <p:sp>
        <p:nvSpPr>
          <p:cNvPr id="18" name="s14-rect-16"/>
          <p:cNvSpPr/>
          <p:nvPr/>
        </p:nvSpPr>
        <p:spPr>
          <a:xfrm>
            <a:off x="11130991" y="4370832"/>
            <a:ext cx="512064" cy="512064"/>
          </a:xfrm>
          <a:prstGeom prst="ellipse">
            <a:avLst/>
          </a:prstGeom>
          <a:solidFill>
            <a:srgbClr val="F3D9D6"/>
          </a:solidFill>
          <a:ln/>
        </p:spPr>
      </p:sp>
      <p:pic>
        <p:nvPicPr>
          <p:cNvPr id="19" name="s14-img-17" descr="heart-filled-9A0002">    </p:cNvPr>
          <p:cNvPicPr>
            <a:picLocks noChangeAspect="1"/>
          </p:cNvPicPr>
          <p:nvPr/>
        </p:nvPicPr>
        <p:blipFill>
          <a:blip r:embed="rId5"/>
          <a:stretch>
            <a:fillRect/>
          </a:stretch>
        </p:blipFill>
        <p:spPr>
          <a:xfrm>
            <a:off x="11259007" y="4498848"/>
            <a:ext cx="256032" cy="256032"/>
          </a:xfrm>
          <a:prstGeom prst="rect">
            <a:avLst/>
          </a:prstGeom>
        </p:spPr>
      </p:pic>
      <p:sp>
        <p:nvSpPr>
          <p:cNvPr id="20" name="s14-text-18"/>
          <p:cNvSpPr txBox="1"/>
          <p:nvPr/>
        </p:nvSpPr>
        <p:spPr>
          <a:xfrm>
            <a:off x="5516575" y="4343400"/>
            <a:ext cx="5394960" cy="329184"/>
          </a:xfrm>
          <a:prstGeom prst="rect">
            <a:avLst/>
          </a:prstGeom>
          <a:noFill/>
          <a:ln/>
        </p:spPr>
        <p:txBody>
          <a:bodyPr wrap="square" lIns="0" tIns="0" rIns="0" bIns="0" rtlCol="0" anchor="t"/>
          <a:lstStyle/>
          <a:p>
            <a:pPr rtl="1" algn="r" indent="0" marL="0">
              <a:buNone/>
            </a:pPr>
            <a:r>
              <a:rPr lang="ar-JO" altLang="en-US" sz="1700" b="1" dirty="0">
                <a:solidFill>
                  <a:srgbClr val="17191D"/>
                </a:solidFill>
                <a:latin typeface="Arial" pitchFamily="34" charset="0"/>
                <a:ea typeface="Arial" pitchFamily="34" charset="-122"/>
                <a:cs typeface="Arial" pitchFamily="34" charset="-120"/>
              </a:rPr>
              <a:t>السكان‏</a:t>
            </a:r>
            <a:endParaRPr lang="ar-JO" sz="1700" dirty="0"/>
          </a:p>
        </p:txBody>
      </p:sp>
      <p:sp>
        <p:nvSpPr>
          <p:cNvPr id="21" name="s14-text-19"/>
          <p:cNvSpPr txBox="1"/>
          <p:nvPr/>
        </p:nvSpPr>
        <p:spPr>
          <a:xfrm>
            <a:off x="5516575" y="4681728"/>
            <a:ext cx="5394960" cy="45720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طوال العام: عطل وأعراس وسيارة أثناء التصليح.‏</a:t>
            </a:r>
            <a:endParaRPr lang="ar-JO" sz="1500" dirty="0"/>
          </a:p>
        </p:txBody>
      </p:sp>
      <p:sp>
        <p:nvSpPr>
          <p:cNvPr id="22" name="s14-rect-20"/>
          <p:cNvSpPr/>
          <p:nvPr/>
        </p:nvSpPr>
        <p:spPr>
          <a:xfrm>
            <a:off x="11130991" y="5157216"/>
            <a:ext cx="512064" cy="512064"/>
          </a:xfrm>
          <a:prstGeom prst="ellipse">
            <a:avLst/>
          </a:prstGeom>
          <a:solidFill>
            <a:srgbClr val="F3D9D6"/>
          </a:solidFill>
          <a:ln/>
        </p:spPr>
      </p:sp>
      <p:pic>
        <p:nvPicPr>
          <p:cNvPr id="23" name="s14-img-21" descr="sync-9A0002">    </p:cNvPr>
          <p:cNvPicPr>
            <a:picLocks noChangeAspect="1"/>
          </p:cNvPicPr>
          <p:nvPr/>
        </p:nvPicPr>
        <p:blipFill>
          <a:blip r:embed="rId6"/>
          <a:stretch>
            <a:fillRect/>
          </a:stretch>
        </p:blipFill>
        <p:spPr>
          <a:xfrm>
            <a:off x="11259007" y="5285232"/>
            <a:ext cx="256032" cy="256032"/>
          </a:xfrm>
          <a:prstGeom prst="rect">
            <a:avLst/>
          </a:prstGeom>
        </p:spPr>
      </p:pic>
      <p:sp>
        <p:nvSpPr>
          <p:cNvPr id="24" name="s14-text-22"/>
          <p:cNvSpPr txBox="1"/>
          <p:nvPr/>
        </p:nvSpPr>
        <p:spPr>
          <a:xfrm>
            <a:off x="5516575" y="5129784"/>
            <a:ext cx="5394960" cy="329184"/>
          </a:xfrm>
          <a:prstGeom prst="rect">
            <a:avLst/>
          </a:prstGeom>
          <a:noFill/>
          <a:ln/>
        </p:spPr>
        <p:txBody>
          <a:bodyPr wrap="square" lIns="0" tIns="0" rIns="0" bIns="0" rtlCol="0" anchor="t"/>
          <a:lstStyle/>
          <a:p>
            <a:pPr rtl="1" algn="r" indent="0" marL="0">
              <a:buNone/>
            </a:pPr>
            <a:r>
              <a:rPr lang="ar-JO" altLang="en-US" sz="1700" b="1" dirty="0">
                <a:solidFill>
                  <a:srgbClr val="17191D"/>
                </a:solidFill>
                <a:latin typeface="Arial" pitchFamily="34" charset="0"/>
                <a:ea typeface="Arial" pitchFamily="34" charset="-122"/>
                <a:cs typeface="Arial" pitchFamily="34" charset="-120"/>
              </a:rPr>
              <a:t>الإيجار الشهري‏</a:t>
            </a:r>
            <a:endParaRPr lang="ar-JO" sz="1700" dirty="0"/>
          </a:p>
        </p:txBody>
      </p:sp>
      <p:sp>
        <p:nvSpPr>
          <p:cNvPr id="25" name="s14-text-23"/>
          <p:cNvSpPr txBox="1"/>
          <p:nvPr/>
        </p:nvSpPr>
        <p:spPr>
          <a:xfrm>
            <a:off x="5516575" y="5468112"/>
            <a:ext cx="5394960" cy="45720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المغتربون وموظفو المنظمات والشركات. من شهر حتى 12 شهراً.‏</a:t>
            </a:r>
            <a:endParaRPr lang="ar-JO" sz="1500" dirty="0"/>
          </a:p>
        </p:txBody>
      </p:sp>
      <p:sp>
        <p:nvSpPr>
          <p:cNvPr id="26" name="s14-rect-24"/>
          <p:cNvSpPr/>
          <p:nvPr/>
        </p:nvSpPr>
        <p:spPr>
          <a:xfrm>
            <a:off x="551383" y="1965960"/>
            <a:ext cx="4599432" cy="4023360"/>
          </a:xfrm>
          <a:prstGeom prst="roundRect">
            <a:avLst>
              <a:gd name="adj" fmla="val 6818"/>
            </a:avLst>
          </a:prstGeom>
          <a:solidFill>
            <a:srgbClr val="F3F4F6"/>
          </a:solidFill>
          <a:ln/>
        </p:spPr>
      </p:sp>
      <p:pic>
        <p:nvPicPr>
          <p:cNvPr id="27" name="s14-img-25" descr="reach">    </p:cNvPr>
          <p:cNvPicPr>
            <a:picLocks noChangeAspect="1"/>
          </p:cNvPicPr>
          <p:nvPr/>
        </p:nvPicPr>
        <p:blipFill>
          <a:blip r:embed="rId7"/>
          <a:stretch>
            <a:fillRect/>
          </a:stretch>
        </p:blipFill>
        <p:spPr>
          <a:xfrm>
            <a:off x="551383" y="2444496"/>
            <a:ext cx="4599432" cy="3066288"/>
          </a:xfrm>
          <a:prstGeom prst="rect">
            <a:avLst/>
          </a:prstGeom>
        </p:spPr>
      </p:pic>
      <p:sp>
        <p:nvSpPr>
          <p:cNvPr id="28" name="s14-text-26"/>
          <p:cNvSpPr txBox="1"/>
          <p:nvPr/>
        </p:nvSpPr>
        <p:spPr>
          <a:xfrm>
            <a:off x="548640" y="6327648"/>
            <a:ext cx="1280160" cy="274320"/>
          </a:xfrm>
          <a:prstGeom prst="rect">
            <a:avLst/>
          </a:prstGeom>
          <a:noFill/>
          <a:ln/>
        </p:spPr>
        <p:txBody>
          <a:bodyPr wrap="square" lIns="0" tIns="0" rIns="0" bIns="0" rtlCol="0" anchor="t"/>
          <a:lstStyle/>
          <a:p>
            <a:pPr algn="l" indent="0" marL="0">
              <a:buNone/>
            </a:pPr>
            <a:r>
              <a:rPr lang="ar-JO" altLang="en-US" sz="1200" dirty="0">
                <a:solidFill>
                  <a:srgbClr val="555A63"/>
                </a:solidFill>
                <a:latin typeface="Arial" pitchFamily="34" charset="0"/>
                <a:ea typeface="Arial" pitchFamily="34" charset="-122"/>
                <a:cs typeface="Arial" pitchFamily="34" charset="-120"/>
              </a:rPr>
              <a:t>14 / 22</a:t>
            </a:r>
            <a:endParaRPr lang="ar-JO"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15-text-0"/>
          <p:cNvSpPr txBox="1"/>
          <p:nvPr/>
        </p:nvSpPr>
        <p:spPr>
          <a:xfrm>
            <a:off x="3870655" y="384048"/>
            <a:ext cx="7772400" cy="274320"/>
          </a:xfrm>
          <a:prstGeom prst="rect">
            <a:avLst/>
          </a:prstGeom>
          <a:noFill/>
          <a:ln/>
        </p:spPr>
        <p:txBody>
          <a:bodyPr wrap="square" lIns="0" tIns="0" rIns="0" bIns="0" rtlCol="0" anchor="t"/>
          <a:lstStyle/>
          <a:p>
            <a:pPr rtl="1" algn="r" indent="0" marL="0">
              <a:buNone/>
            </a:pPr>
            <a:r>
              <a:rPr lang="ar-JO" altLang="en-US" sz="1300" b="1" dirty="0">
                <a:solidFill>
                  <a:srgbClr val="9A0002"/>
                </a:solidFill>
                <a:latin typeface="Arial" pitchFamily="34" charset="0"/>
                <a:ea typeface="Arial" pitchFamily="34" charset="-122"/>
                <a:cs typeface="Arial" pitchFamily="34" charset="-120"/>
              </a:rPr>
              <a:t>التسويق · القنوات 1 إلى 5‏</a:t>
            </a:r>
            <a:endParaRPr lang="ar-JO" sz="1300" dirty="0"/>
          </a:p>
        </p:txBody>
      </p:sp>
      <p:sp>
        <p:nvSpPr>
          <p:cNvPr id="3" name="s15-text-1"/>
          <p:cNvSpPr txBox="1"/>
          <p:nvPr/>
        </p:nvSpPr>
        <p:spPr>
          <a:xfrm>
            <a:off x="1127455" y="658368"/>
            <a:ext cx="10515600" cy="731520"/>
          </a:xfrm>
          <a:prstGeom prst="rect">
            <a:avLst/>
          </a:prstGeom>
          <a:noFill/>
          <a:ln/>
        </p:spPr>
        <p:txBody>
          <a:bodyPr wrap="square" lIns="0" tIns="0" rIns="0" bIns="0" rtlCol="0" anchor="t"/>
          <a:lstStyle/>
          <a:p>
            <a:pPr rtl="1" algn="r" indent="0" marL="0">
              <a:buNone/>
            </a:pPr>
            <a:r>
              <a:rPr lang="ar-JO" altLang="en-US" sz="3400" b="1" dirty="0">
                <a:solidFill>
                  <a:srgbClr val="17191D"/>
                </a:solidFill>
                <a:latin typeface="Arial" pitchFamily="34" charset="0"/>
                <a:ea typeface="Arial" pitchFamily="34" charset="-122"/>
                <a:cs typeface="Arial" pitchFamily="34" charset="-120"/>
              </a:rPr>
              <a:t>10 قنوات تجلب لك العملاء‏</a:t>
            </a:r>
            <a:endParaRPr lang="ar-JO" sz="3400" dirty="0"/>
          </a:p>
        </p:txBody>
      </p:sp>
      <p:sp>
        <p:nvSpPr>
          <p:cNvPr id="4" name="s15-text-2"/>
          <p:cNvSpPr txBox="1"/>
          <p:nvPr/>
        </p:nvSpPr>
        <p:spPr>
          <a:xfrm>
            <a:off x="1127455" y="1371600"/>
            <a:ext cx="10515600" cy="411480"/>
          </a:xfrm>
          <a:prstGeom prst="rect">
            <a:avLst/>
          </a:prstGeom>
          <a:noFill/>
          <a:ln/>
        </p:spPr>
        <p:txBody>
          <a:bodyPr wrap="square" lIns="0" tIns="0" rIns="0" bIns="0" rtlCol="0" anchor="t"/>
          <a:lstStyle/>
          <a:p>
            <a:pPr rtl="1" algn="r" indent="0" marL="0">
              <a:buNone/>
            </a:pPr>
            <a:r>
              <a:rPr lang="ar-JO" altLang="en-US" sz="1700" dirty="0">
                <a:solidFill>
                  <a:srgbClr val="555A63"/>
                </a:solidFill>
                <a:latin typeface="Arial" pitchFamily="34" charset="0"/>
                <a:ea typeface="Arial" pitchFamily="34" charset="-122"/>
                <a:cs typeface="Arial" pitchFamily="34" charset="-120"/>
              </a:rPr>
              <a:t>نحن ندير التسويق وهو مشمول. هذه أول خمس قنوات: على الإنترنت وفي الإعلام.‏</a:t>
            </a:r>
            <a:endParaRPr lang="ar-JO" sz="1700" dirty="0"/>
          </a:p>
        </p:txBody>
      </p:sp>
      <p:pic>
        <p:nvPicPr>
          <p:cNvPr id="5" name="s15-img-3" descr="logo-ar-cherry">    </p:cNvPr>
          <p:cNvPicPr>
            <a:picLocks noChangeAspect="1"/>
          </p:cNvPicPr>
          <p:nvPr/>
        </p:nvPicPr>
        <p:blipFill>
          <a:blip r:embed="rId1"/>
          <a:stretch>
            <a:fillRect/>
          </a:stretch>
        </p:blipFill>
        <p:spPr>
          <a:xfrm>
            <a:off x="10225735" y="6336792"/>
            <a:ext cx="1038088" cy="237744"/>
          </a:xfrm>
          <a:prstGeom prst="rect">
            <a:avLst/>
          </a:prstGeom>
        </p:spPr>
      </p:pic>
      <p:sp>
        <p:nvSpPr>
          <p:cNvPr id="6" name="s15-rect-4"/>
          <p:cNvSpPr/>
          <p:nvPr/>
        </p:nvSpPr>
        <p:spPr>
          <a:xfrm>
            <a:off x="9570476" y="1965960"/>
            <a:ext cx="2072579" cy="4023360"/>
          </a:xfrm>
          <a:prstGeom prst="roundRect">
            <a:avLst>
              <a:gd name="adj" fmla="val 8824"/>
            </a:avLst>
          </a:prstGeom>
          <a:solidFill>
            <a:srgbClr val="F3F4F6"/>
          </a:solidFill>
          <a:ln/>
        </p:spPr>
      </p:sp>
      <p:pic>
        <p:nvPicPr>
          <p:cNvPr id="7" name="s15-img-5" descr="ch-social">    </p:cNvPr>
          <p:cNvPicPr>
            <a:picLocks noChangeAspect="1"/>
          </p:cNvPicPr>
          <p:nvPr/>
        </p:nvPicPr>
        <p:blipFill>
          <a:blip r:embed="rId2"/>
          <a:stretch>
            <a:fillRect/>
          </a:stretch>
        </p:blipFill>
        <p:spPr>
          <a:xfrm>
            <a:off x="9570476" y="2148840"/>
            <a:ext cx="2072579" cy="1381719"/>
          </a:xfrm>
          <a:prstGeom prst="rect">
            <a:avLst/>
          </a:prstGeom>
        </p:spPr>
      </p:pic>
      <p:sp>
        <p:nvSpPr>
          <p:cNvPr id="8" name="s15-rect-6"/>
          <p:cNvSpPr/>
          <p:nvPr/>
        </p:nvSpPr>
        <p:spPr>
          <a:xfrm>
            <a:off x="11076127" y="3621999"/>
            <a:ext cx="384048" cy="384048"/>
          </a:xfrm>
          <a:prstGeom prst="ellipse">
            <a:avLst/>
          </a:prstGeom>
          <a:solidFill>
            <a:srgbClr val="9A0002"/>
          </a:solidFill>
          <a:ln/>
        </p:spPr>
      </p:sp>
      <p:sp>
        <p:nvSpPr>
          <p:cNvPr id="9" name="s15-text-7"/>
          <p:cNvSpPr txBox="1"/>
          <p:nvPr/>
        </p:nvSpPr>
        <p:spPr>
          <a:xfrm>
            <a:off x="11076127" y="3621999"/>
            <a:ext cx="384048" cy="384048"/>
          </a:xfrm>
          <a:prstGeom prst="rect">
            <a:avLst/>
          </a:prstGeom>
          <a:noFill/>
          <a:ln/>
        </p:spPr>
        <p:txBody>
          <a:bodyPr wrap="square" lIns="0" tIns="0" rIns="0" bIns="0" rtlCol="0" anchor="ctr"/>
          <a:lstStyle/>
          <a:p>
            <a:pPr algn="ctr" indent="0" marL="0">
              <a:buNone/>
            </a:pPr>
            <a:r>
              <a:rPr lang="ar-JO" altLang="en-US" sz="1600" b="1" dirty="0">
                <a:solidFill>
                  <a:srgbClr val="FFFFFF"/>
                </a:solidFill>
                <a:latin typeface="Arial" pitchFamily="34" charset="0"/>
                <a:ea typeface="Arial" pitchFamily="34" charset="-122"/>
                <a:cs typeface="Arial" pitchFamily="34" charset="-120"/>
              </a:rPr>
              <a:t>1</a:t>
            </a:r>
            <a:endParaRPr lang="ar-JO" sz="1600" dirty="0"/>
          </a:p>
        </p:txBody>
      </p:sp>
      <p:sp>
        <p:nvSpPr>
          <p:cNvPr id="10" name="s15-text-8"/>
          <p:cNvSpPr txBox="1"/>
          <p:nvPr/>
        </p:nvSpPr>
        <p:spPr>
          <a:xfrm>
            <a:off x="9753356" y="4124919"/>
            <a:ext cx="1706819" cy="566928"/>
          </a:xfrm>
          <a:prstGeom prst="rect">
            <a:avLst/>
          </a:prstGeom>
          <a:noFill/>
          <a:ln/>
        </p:spPr>
        <p:txBody>
          <a:bodyPr wrap="square" lIns="0" tIns="0" rIns="0" bIns="0" rtlCol="0" anchor="t"/>
          <a:lstStyle/>
          <a:p>
            <a:pPr rtl="1" algn="r" indent="0" marL="0">
              <a:buNone/>
            </a:pPr>
            <a:r>
              <a:rPr lang="ar-JO" altLang="en-US" sz="1600" b="1" dirty="0">
                <a:solidFill>
                  <a:srgbClr val="17191D"/>
                </a:solidFill>
                <a:latin typeface="Arial" pitchFamily="34" charset="0"/>
                <a:ea typeface="Arial" pitchFamily="34" charset="-122"/>
                <a:cs typeface="Arial" pitchFamily="34" charset="-120"/>
              </a:rPr>
              <a:t>وسائل التواصل‏</a:t>
            </a:r>
            <a:endParaRPr lang="ar-JO" sz="1600" dirty="0"/>
          </a:p>
        </p:txBody>
      </p:sp>
      <p:sp>
        <p:nvSpPr>
          <p:cNvPr id="11" name="s15-text-9"/>
          <p:cNvSpPr txBox="1"/>
          <p:nvPr/>
        </p:nvSpPr>
        <p:spPr>
          <a:xfrm>
            <a:off x="9753356" y="4719279"/>
            <a:ext cx="1706819" cy="123444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إعلانات فيسبوك وإنستغرام وتيك توك لمن في الأردن وخارجه.‏</a:t>
            </a:r>
            <a:endParaRPr lang="ar-JO" sz="1500" dirty="0"/>
          </a:p>
        </p:txBody>
      </p:sp>
      <p:sp>
        <p:nvSpPr>
          <p:cNvPr id="12" name="s15-rect-10"/>
          <p:cNvSpPr/>
          <p:nvPr/>
        </p:nvSpPr>
        <p:spPr>
          <a:xfrm>
            <a:off x="7315017" y="1965960"/>
            <a:ext cx="2072579" cy="4023360"/>
          </a:xfrm>
          <a:prstGeom prst="roundRect">
            <a:avLst>
              <a:gd name="adj" fmla="val 8824"/>
            </a:avLst>
          </a:prstGeom>
          <a:solidFill>
            <a:srgbClr val="F3F4F6"/>
          </a:solidFill>
          <a:ln/>
        </p:spPr>
      </p:sp>
      <p:pic>
        <p:nvPicPr>
          <p:cNvPr id="13" name="s15-img-11" descr="ch-media">    </p:cNvPr>
          <p:cNvPicPr>
            <a:picLocks noChangeAspect="1"/>
          </p:cNvPicPr>
          <p:nvPr/>
        </p:nvPicPr>
        <p:blipFill>
          <a:blip r:embed="rId3"/>
          <a:stretch>
            <a:fillRect/>
          </a:stretch>
        </p:blipFill>
        <p:spPr>
          <a:xfrm>
            <a:off x="7315017" y="2148840"/>
            <a:ext cx="2072579" cy="1381719"/>
          </a:xfrm>
          <a:prstGeom prst="rect">
            <a:avLst/>
          </a:prstGeom>
        </p:spPr>
      </p:pic>
      <p:sp>
        <p:nvSpPr>
          <p:cNvPr id="14" name="s15-rect-12"/>
          <p:cNvSpPr/>
          <p:nvPr/>
        </p:nvSpPr>
        <p:spPr>
          <a:xfrm>
            <a:off x="8820668" y="3621999"/>
            <a:ext cx="384048" cy="384048"/>
          </a:xfrm>
          <a:prstGeom prst="ellipse">
            <a:avLst/>
          </a:prstGeom>
          <a:solidFill>
            <a:srgbClr val="9A0002"/>
          </a:solidFill>
          <a:ln/>
        </p:spPr>
      </p:sp>
      <p:sp>
        <p:nvSpPr>
          <p:cNvPr id="15" name="s15-text-13"/>
          <p:cNvSpPr txBox="1"/>
          <p:nvPr/>
        </p:nvSpPr>
        <p:spPr>
          <a:xfrm>
            <a:off x="8820668" y="3621999"/>
            <a:ext cx="384048" cy="384048"/>
          </a:xfrm>
          <a:prstGeom prst="rect">
            <a:avLst/>
          </a:prstGeom>
          <a:noFill/>
          <a:ln/>
        </p:spPr>
        <p:txBody>
          <a:bodyPr wrap="square" lIns="0" tIns="0" rIns="0" bIns="0" rtlCol="0" anchor="ctr"/>
          <a:lstStyle/>
          <a:p>
            <a:pPr algn="ctr" indent="0" marL="0">
              <a:buNone/>
            </a:pPr>
            <a:r>
              <a:rPr lang="ar-JO" altLang="en-US" sz="1600" b="1" dirty="0">
                <a:solidFill>
                  <a:srgbClr val="FFFFFF"/>
                </a:solidFill>
                <a:latin typeface="Arial" pitchFamily="34" charset="0"/>
                <a:ea typeface="Arial" pitchFamily="34" charset="-122"/>
                <a:cs typeface="Arial" pitchFamily="34" charset="-120"/>
              </a:rPr>
              <a:t>2</a:t>
            </a:r>
            <a:endParaRPr lang="ar-JO" sz="1600" dirty="0"/>
          </a:p>
        </p:txBody>
      </p:sp>
      <p:sp>
        <p:nvSpPr>
          <p:cNvPr id="16" name="s15-text-14"/>
          <p:cNvSpPr txBox="1"/>
          <p:nvPr/>
        </p:nvSpPr>
        <p:spPr>
          <a:xfrm>
            <a:off x="7497897" y="4124919"/>
            <a:ext cx="1706819" cy="566928"/>
          </a:xfrm>
          <a:prstGeom prst="rect">
            <a:avLst/>
          </a:prstGeom>
          <a:noFill/>
          <a:ln/>
        </p:spPr>
        <p:txBody>
          <a:bodyPr wrap="square" lIns="0" tIns="0" rIns="0" bIns="0" rtlCol="0" anchor="t"/>
          <a:lstStyle/>
          <a:p>
            <a:pPr rtl="1" algn="r" indent="0" marL="0">
              <a:buNone/>
            </a:pPr>
            <a:r>
              <a:rPr lang="ar-JO" altLang="en-US" sz="1600" b="1" dirty="0">
                <a:solidFill>
                  <a:srgbClr val="17191D"/>
                </a:solidFill>
                <a:latin typeface="Arial" pitchFamily="34" charset="0"/>
                <a:ea typeface="Arial" pitchFamily="34" charset="-122"/>
                <a:cs typeface="Arial" pitchFamily="34" charset="-120"/>
              </a:rPr>
              <a:t>الإعلام والصحافة‏</a:t>
            </a:r>
            <a:endParaRPr lang="ar-JO" sz="1600" dirty="0"/>
          </a:p>
        </p:txBody>
      </p:sp>
      <p:sp>
        <p:nvSpPr>
          <p:cNvPr id="17" name="s15-text-15"/>
          <p:cNvSpPr txBox="1"/>
          <p:nvPr/>
        </p:nvSpPr>
        <p:spPr>
          <a:xfrm>
            <a:off x="7497897" y="4719279"/>
            <a:ext cx="1706819" cy="123444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الأخبار والتلفزيون والإذاعة وفعاليات الإطلاق تعرّف الناس بيور درايف.‏</a:t>
            </a:r>
            <a:endParaRPr lang="ar-JO" sz="1500" dirty="0"/>
          </a:p>
        </p:txBody>
      </p:sp>
      <p:sp>
        <p:nvSpPr>
          <p:cNvPr id="18" name="s15-rect-16"/>
          <p:cNvSpPr/>
          <p:nvPr/>
        </p:nvSpPr>
        <p:spPr>
          <a:xfrm>
            <a:off x="5059558" y="1965960"/>
            <a:ext cx="2072579" cy="4023360"/>
          </a:xfrm>
          <a:prstGeom prst="roundRect">
            <a:avLst>
              <a:gd name="adj" fmla="val 8824"/>
            </a:avLst>
          </a:prstGeom>
          <a:solidFill>
            <a:srgbClr val="F3F4F6"/>
          </a:solidFill>
          <a:ln/>
        </p:spPr>
      </p:sp>
      <p:pic>
        <p:nvPicPr>
          <p:cNvPr id="19" name="s15-img-17" descr="ch-influencers">    </p:cNvPr>
          <p:cNvPicPr>
            <a:picLocks noChangeAspect="1"/>
          </p:cNvPicPr>
          <p:nvPr/>
        </p:nvPicPr>
        <p:blipFill>
          <a:blip r:embed="rId4"/>
          <a:stretch>
            <a:fillRect/>
          </a:stretch>
        </p:blipFill>
        <p:spPr>
          <a:xfrm>
            <a:off x="5059558" y="2148840"/>
            <a:ext cx="2072579" cy="1381719"/>
          </a:xfrm>
          <a:prstGeom prst="rect">
            <a:avLst/>
          </a:prstGeom>
        </p:spPr>
      </p:pic>
      <p:sp>
        <p:nvSpPr>
          <p:cNvPr id="20" name="s15-rect-18"/>
          <p:cNvSpPr/>
          <p:nvPr/>
        </p:nvSpPr>
        <p:spPr>
          <a:xfrm>
            <a:off x="6565209" y="3621999"/>
            <a:ext cx="384048" cy="384048"/>
          </a:xfrm>
          <a:prstGeom prst="ellipse">
            <a:avLst/>
          </a:prstGeom>
          <a:solidFill>
            <a:srgbClr val="9A0002"/>
          </a:solidFill>
          <a:ln/>
        </p:spPr>
      </p:sp>
      <p:sp>
        <p:nvSpPr>
          <p:cNvPr id="21" name="s15-text-19"/>
          <p:cNvSpPr txBox="1"/>
          <p:nvPr/>
        </p:nvSpPr>
        <p:spPr>
          <a:xfrm>
            <a:off x="6565209" y="3621999"/>
            <a:ext cx="384048" cy="384048"/>
          </a:xfrm>
          <a:prstGeom prst="rect">
            <a:avLst/>
          </a:prstGeom>
          <a:noFill/>
          <a:ln/>
        </p:spPr>
        <p:txBody>
          <a:bodyPr wrap="square" lIns="0" tIns="0" rIns="0" bIns="0" rtlCol="0" anchor="ctr"/>
          <a:lstStyle/>
          <a:p>
            <a:pPr algn="ctr" indent="0" marL="0">
              <a:buNone/>
            </a:pPr>
            <a:r>
              <a:rPr lang="ar-JO" altLang="en-US" sz="1600" b="1" dirty="0">
                <a:solidFill>
                  <a:srgbClr val="FFFFFF"/>
                </a:solidFill>
                <a:latin typeface="Arial" pitchFamily="34" charset="0"/>
                <a:ea typeface="Arial" pitchFamily="34" charset="-122"/>
                <a:cs typeface="Arial" pitchFamily="34" charset="-120"/>
              </a:rPr>
              <a:t>3</a:t>
            </a:r>
            <a:endParaRPr lang="ar-JO" sz="1600" dirty="0"/>
          </a:p>
        </p:txBody>
      </p:sp>
      <p:sp>
        <p:nvSpPr>
          <p:cNvPr id="22" name="s15-text-20"/>
          <p:cNvSpPr txBox="1"/>
          <p:nvPr/>
        </p:nvSpPr>
        <p:spPr>
          <a:xfrm>
            <a:off x="5242438" y="4124919"/>
            <a:ext cx="1706819" cy="566928"/>
          </a:xfrm>
          <a:prstGeom prst="rect">
            <a:avLst/>
          </a:prstGeom>
          <a:noFill/>
          <a:ln/>
        </p:spPr>
        <p:txBody>
          <a:bodyPr wrap="square" lIns="0" tIns="0" rIns="0" bIns="0" rtlCol="0" anchor="t"/>
          <a:lstStyle/>
          <a:p>
            <a:pPr rtl="1" algn="r" indent="0" marL="0">
              <a:buNone/>
            </a:pPr>
            <a:r>
              <a:rPr lang="ar-JO" altLang="en-US" sz="1600" b="1" dirty="0">
                <a:solidFill>
                  <a:srgbClr val="17191D"/>
                </a:solidFill>
                <a:latin typeface="Arial" pitchFamily="34" charset="0"/>
                <a:ea typeface="Arial" pitchFamily="34" charset="-122"/>
                <a:cs typeface="Arial" pitchFamily="34" charset="-120"/>
              </a:rPr>
              <a:t>المؤثرون‏</a:t>
            </a:r>
            <a:endParaRPr lang="ar-JO" sz="1600" dirty="0"/>
          </a:p>
        </p:txBody>
      </p:sp>
      <p:sp>
        <p:nvSpPr>
          <p:cNvPr id="23" name="s15-text-21"/>
          <p:cNvSpPr txBox="1"/>
          <p:nvPr/>
        </p:nvSpPr>
        <p:spPr>
          <a:xfrm>
            <a:off x="5242438" y="4719279"/>
            <a:ext cx="1706819" cy="123444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صنّاع محتوى السفر ينقلون رحلات حقيقية: البتراء ووادي رم والبحر الميت.‏</a:t>
            </a:r>
            <a:endParaRPr lang="ar-JO" sz="1500" dirty="0"/>
          </a:p>
        </p:txBody>
      </p:sp>
      <p:sp>
        <p:nvSpPr>
          <p:cNvPr id="24" name="s15-rect-22"/>
          <p:cNvSpPr/>
          <p:nvPr/>
        </p:nvSpPr>
        <p:spPr>
          <a:xfrm>
            <a:off x="2804099" y="1965960"/>
            <a:ext cx="2072579" cy="4023360"/>
          </a:xfrm>
          <a:prstGeom prst="roundRect">
            <a:avLst>
              <a:gd name="adj" fmla="val 8824"/>
            </a:avLst>
          </a:prstGeom>
          <a:solidFill>
            <a:srgbClr val="F3F4F6"/>
          </a:solidFill>
          <a:ln/>
        </p:spPr>
      </p:sp>
      <p:pic>
        <p:nvPicPr>
          <p:cNvPr id="25" name="s15-img-23" descr="ch-search">    </p:cNvPr>
          <p:cNvPicPr>
            <a:picLocks noChangeAspect="1"/>
          </p:cNvPicPr>
          <p:nvPr/>
        </p:nvPicPr>
        <p:blipFill>
          <a:blip r:embed="rId5"/>
          <a:stretch>
            <a:fillRect/>
          </a:stretch>
        </p:blipFill>
        <p:spPr>
          <a:xfrm>
            <a:off x="2804099" y="2148840"/>
            <a:ext cx="2072579" cy="1381719"/>
          </a:xfrm>
          <a:prstGeom prst="rect">
            <a:avLst/>
          </a:prstGeom>
        </p:spPr>
      </p:pic>
      <p:sp>
        <p:nvSpPr>
          <p:cNvPr id="26" name="s15-rect-24"/>
          <p:cNvSpPr/>
          <p:nvPr/>
        </p:nvSpPr>
        <p:spPr>
          <a:xfrm>
            <a:off x="4309750" y="3621999"/>
            <a:ext cx="384048" cy="384048"/>
          </a:xfrm>
          <a:prstGeom prst="ellipse">
            <a:avLst/>
          </a:prstGeom>
          <a:solidFill>
            <a:srgbClr val="9A0002"/>
          </a:solidFill>
          <a:ln/>
        </p:spPr>
      </p:sp>
      <p:sp>
        <p:nvSpPr>
          <p:cNvPr id="27" name="s15-text-25"/>
          <p:cNvSpPr txBox="1"/>
          <p:nvPr/>
        </p:nvSpPr>
        <p:spPr>
          <a:xfrm>
            <a:off x="4309750" y="3621999"/>
            <a:ext cx="384048" cy="384048"/>
          </a:xfrm>
          <a:prstGeom prst="rect">
            <a:avLst/>
          </a:prstGeom>
          <a:noFill/>
          <a:ln/>
        </p:spPr>
        <p:txBody>
          <a:bodyPr wrap="square" lIns="0" tIns="0" rIns="0" bIns="0" rtlCol="0" anchor="ctr"/>
          <a:lstStyle/>
          <a:p>
            <a:pPr algn="ctr" indent="0" marL="0">
              <a:buNone/>
            </a:pPr>
            <a:r>
              <a:rPr lang="ar-JO" altLang="en-US" sz="1600" b="1" dirty="0">
                <a:solidFill>
                  <a:srgbClr val="FFFFFF"/>
                </a:solidFill>
                <a:latin typeface="Arial" pitchFamily="34" charset="0"/>
                <a:ea typeface="Arial" pitchFamily="34" charset="-122"/>
                <a:cs typeface="Arial" pitchFamily="34" charset="-120"/>
              </a:rPr>
              <a:t>4</a:t>
            </a:r>
            <a:endParaRPr lang="ar-JO" sz="1600" dirty="0"/>
          </a:p>
        </p:txBody>
      </p:sp>
      <p:sp>
        <p:nvSpPr>
          <p:cNvPr id="28" name="s15-text-26"/>
          <p:cNvSpPr txBox="1"/>
          <p:nvPr/>
        </p:nvSpPr>
        <p:spPr>
          <a:xfrm>
            <a:off x="2986979" y="4124919"/>
            <a:ext cx="1706819" cy="566928"/>
          </a:xfrm>
          <a:prstGeom prst="rect">
            <a:avLst/>
          </a:prstGeom>
          <a:noFill/>
          <a:ln/>
        </p:spPr>
        <p:txBody>
          <a:bodyPr wrap="square" lIns="0" tIns="0" rIns="0" bIns="0" rtlCol="0" anchor="t"/>
          <a:lstStyle/>
          <a:p>
            <a:pPr rtl="1" algn="r" indent="0" marL="0">
              <a:buNone/>
            </a:pPr>
            <a:r>
              <a:rPr lang="ar-JO" altLang="en-US" sz="1600" b="1" dirty="0">
                <a:solidFill>
                  <a:srgbClr val="17191D"/>
                </a:solidFill>
                <a:latin typeface="Arial" pitchFamily="34" charset="0"/>
                <a:ea typeface="Arial" pitchFamily="34" charset="-122"/>
                <a:cs typeface="Arial" pitchFamily="34" charset="-120"/>
              </a:rPr>
              <a:t>بحث Google‏</a:t>
            </a:r>
            <a:endParaRPr lang="ar-JO" sz="1600" dirty="0"/>
          </a:p>
        </p:txBody>
      </p:sp>
      <p:sp>
        <p:nvSpPr>
          <p:cNvPr id="29" name="s15-text-27"/>
          <p:cNvSpPr txBox="1"/>
          <p:nvPr/>
        </p:nvSpPr>
        <p:spPr>
          <a:xfrm>
            <a:off x="2986979" y="4719279"/>
            <a:ext cx="1706819" cy="123444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من يبحث عن «تأجير سيارات عمّان» بالعربية أو الإنجليزية يجدنا.‏</a:t>
            </a:r>
            <a:endParaRPr lang="ar-JO" sz="1500" dirty="0"/>
          </a:p>
        </p:txBody>
      </p:sp>
      <p:sp>
        <p:nvSpPr>
          <p:cNvPr id="30" name="s15-rect-28"/>
          <p:cNvSpPr/>
          <p:nvPr/>
        </p:nvSpPr>
        <p:spPr>
          <a:xfrm>
            <a:off x="548640" y="1965960"/>
            <a:ext cx="2072579" cy="4023360"/>
          </a:xfrm>
          <a:prstGeom prst="roundRect">
            <a:avLst>
              <a:gd name="adj" fmla="val 8824"/>
            </a:avLst>
          </a:prstGeom>
          <a:solidFill>
            <a:srgbClr val="F3F4F6"/>
          </a:solidFill>
          <a:ln/>
        </p:spPr>
      </p:sp>
      <p:pic>
        <p:nvPicPr>
          <p:cNvPr id="31" name="s15-img-29" descr="ch-seo-ai">    </p:cNvPr>
          <p:cNvPicPr>
            <a:picLocks noChangeAspect="1"/>
          </p:cNvPicPr>
          <p:nvPr/>
        </p:nvPicPr>
        <p:blipFill>
          <a:blip r:embed="rId6"/>
          <a:stretch>
            <a:fillRect/>
          </a:stretch>
        </p:blipFill>
        <p:spPr>
          <a:xfrm>
            <a:off x="548640" y="2148840"/>
            <a:ext cx="2072579" cy="1381719"/>
          </a:xfrm>
          <a:prstGeom prst="rect">
            <a:avLst/>
          </a:prstGeom>
        </p:spPr>
      </p:pic>
      <p:sp>
        <p:nvSpPr>
          <p:cNvPr id="32" name="s15-rect-30"/>
          <p:cNvSpPr/>
          <p:nvPr/>
        </p:nvSpPr>
        <p:spPr>
          <a:xfrm>
            <a:off x="2054291" y="3621999"/>
            <a:ext cx="384048" cy="384048"/>
          </a:xfrm>
          <a:prstGeom prst="ellipse">
            <a:avLst/>
          </a:prstGeom>
          <a:solidFill>
            <a:srgbClr val="9A0002"/>
          </a:solidFill>
          <a:ln/>
        </p:spPr>
      </p:sp>
      <p:sp>
        <p:nvSpPr>
          <p:cNvPr id="33" name="s15-text-31"/>
          <p:cNvSpPr txBox="1"/>
          <p:nvPr/>
        </p:nvSpPr>
        <p:spPr>
          <a:xfrm>
            <a:off x="2054291" y="3621999"/>
            <a:ext cx="384048" cy="384048"/>
          </a:xfrm>
          <a:prstGeom prst="rect">
            <a:avLst/>
          </a:prstGeom>
          <a:noFill/>
          <a:ln/>
        </p:spPr>
        <p:txBody>
          <a:bodyPr wrap="square" lIns="0" tIns="0" rIns="0" bIns="0" rtlCol="0" anchor="ctr"/>
          <a:lstStyle/>
          <a:p>
            <a:pPr algn="ctr" indent="0" marL="0">
              <a:buNone/>
            </a:pPr>
            <a:r>
              <a:rPr lang="ar-JO" altLang="en-US" sz="1600" b="1" dirty="0">
                <a:solidFill>
                  <a:srgbClr val="FFFFFF"/>
                </a:solidFill>
                <a:latin typeface="Arial" pitchFamily="34" charset="0"/>
                <a:ea typeface="Arial" pitchFamily="34" charset="-122"/>
                <a:cs typeface="Arial" pitchFamily="34" charset="-120"/>
              </a:rPr>
              <a:t>5</a:t>
            </a:r>
            <a:endParaRPr lang="ar-JO" sz="1600" dirty="0"/>
          </a:p>
        </p:txBody>
      </p:sp>
      <p:sp>
        <p:nvSpPr>
          <p:cNvPr id="34" name="s15-text-32"/>
          <p:cNvSpPr txBox="1"/>
          <p:nvPr/>
        </p:nvSpPr>
        <p:spPr>
          <a:xfrm>
            <a:off x="731520" y="4124919"/>
            <a:ext cx="1706819" cy="566928"/>
          </a:xfrm>
          <a:prstGeom prst="rect">
            <a:avLst/>
          </a:prstGeom>
          <a:noFill/>
          <a:ln/>
        </p:spPr>
        <p:txBody>
          <a:bodyPr wrap="square" lIns="0" tIns="0" rIns="0" bIns="0" rtlCol="0" anchor="t"/>
          <a:lstStyle/>
          <a:p>
            <a:pPr rtl="1" algn="r" indent="0" marL="0">
              <a:buNone/>
            </a:pPr>
            <a:r>
              <a:rPr lang="ar-JO" altLang="en-US" sz="1600" b="1" dirty="0">
                <a:solidFill>
                  <a:srgbClr val="17191D"/>
                </a:solidFill>
                <a:latin typeface="Arial" pitchFamily="34" charset="0"/>
                <a:ea typeface="Arial" pitchFamily="34" charset="-122"/>
                <a:cs typeface="Arial" pitchFamily="34" charset="-120"/>
              </a:rPr>
              <a:t>تحسين محركات البحث والذكاء الاصطناعي‏</a:t>
            </a:r>
            <a:endParaRPr lang="ar-JO" sz="1600" dirty="0"/>
          </a:p>
        </p:txBody>
      </p:sp>
      <p:sp>
        <p:nvSpPr>
          <p:cNvPr id="35" name="s15-text-33"/>
          <p:cNvSpPr txBox="1"/>
          <p:nvPr/>
        </p:nvSpPr>
        <p:spPr>
          <a:xfrm>
            <a:off x="731520" y="4719279"/>
            <a:ext cx="1706819" cy="123444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صفحات لكل مدينة ونوع سيارة، يعرضها Google ومساعدو الذكاء الاصطناعي.‏</a:t>
            </a:r>
            <a:endParaRPr lang="ar-JO" sz="1500" dirty="0"/>
          </a:p>
        </p:txBody>
      </p:sp>
      <p:sp>
        <p:nvSpPr>
          <p:cNvPr id="36" name="s15-text-34"/>
          <p:cNvSpPr txBox="1"/>
          <p:nvPr/>
        </p:nvSpPr>
        <p:spPr>
          <a:xfrm>
            <a:off x="548640" y="6327648"/>
            <a:ext cx="1280160" cy="274320"/>
          </a:xfrm>
          <a:prstGeom prst="rect">
            <a:avLst/>
          </a:prstGeom>
          <a:noFill/>
          <a:ln/>
        </p:spPr>
        <p:txBody>
          <a:bodyPr wrap="square" lIns="0" tIns="0" rIns="0" bIns="0" rtlCol="0" anchor="t"/>
          <a:lstStyle/>
          <a:p>
            <a:pPr algn="l" indent="0" marL="0">
              <a:buNone/>
            </a:pPr>
            <a:r>
              <a:rPr lang="ar-JO" altLang="en-US" sz="1200" dirty="0">
                <a:solidFill>
                  <a:srgbClr val="555A63"/>
                </a:solidFill>
                <a:latin typeface="Arial" pitchFamily="34" charset="0"/>
                <a:ea typeface="Arial" pitchFamily="34" charset="-122"/>
                <a:cs typeface="Arial" pitchFamily="34" charset="-120"/>
              </a:rPr>
              <a:t>15 / 22</a:t>
            </a:r>
            <a:endParaRPr lang="ar-JO"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16-text-0"/>
          <p:cNvSpPr txBox="1"/>
          <p:nvPr/>
        </p:nvSpPr>
        <p:spPr>
          <a:xfrm>
            <a:off x="3870655" y="384048"/>
            <a:ext cx="7772400" cy="274320"/>
          </a:xfrm>
          <a:prstGeom prst="rect">
            <a:avLst/>
          </a:prstGeom>
          <a:noFill/>
          <a:ln/>
        </p:spPr>
        <p:txBody>
          <a:bodyPr wrap="square" lIns="0" tIns="0" rIns="0" bIns="0" rtlCol="0" anchor="t"/>
          <a:lstStyle/>
          <a:p>
            <a:pPr rtl="1" algn="r" indent="0" marL="0">
              <a:buNone/>
            </a:pPr>
            <a:r>
              <a:rPr lang="ar-JO" altLang="en-US" sz="1300" b="1" dirty="0">
                <a:solidFill>
                  <a:srgbClr val="9A0002"/>
                </a:solidFill>
                <a:latin typeface="Arial" pitchFamily="34" charset="0"/>
                <a:ea typeface="Arial" pitchFamily="34" charset="-122"/>
                <a:cs typeface="Arial" pitchFamily="34" charset="-120"/>
              </a:rPr>
              <a:t>التسويق · القنوات 6 إلى 10‏</a:t>
            </a:r>
            <a:endParaRPr lang="ar-JO" sz="1300" dirty="0"/>
          </a:p>
        </p:txBody>
      </p:sp>
      <p:sp>
        <p:nvSpPr>
          <p:cNvPr id="3" name="s16-text-1"/>
          <p:cNvSpPr txBox="1"/>
          <p:nvPr/>
        </p:nvSpPr>
        <p:spPr>
          <a:xfrm>
            <a:off x="1127455" y="658368"/>
            <a:ext cx="10515600" cy="731520"/>
          </a:xfrm>
          <a:prstGeom prst="rect">
            <a:avLst/>
          </a:prstGeom>
          <a:noFill/>
          <a:ln/>
        </p:spPr>
        <p:txBody>
          <a:bodyPr wrap="square" lIns="0" tIns="0" rIns="0" bIns="0" rtlCol="0" anchor="t"/>
          <a:lstStyle/>
          <a:p>
            <a:pPr rtl="1" algn="r" indent="0" marL="0">
              <a:buNone/>
            </a:pPr>
            <a:r>
              <a:rPr lang="ar-JO" altLang="en-US" sz="3400" b="1" dirty="0">
                <a:solidFill>
                  <a:srgbClr val="17191D"/>
                </a:solidFill>
                <a:latin typeface="Arial" pitchFamily="34" charset="0"/>
                <a:ea typeface="Arial" pitchFamily="34" charset="-122"/>
                <a:cs typeface="Arial" pitchFamily="34" charset="-120"/>
              </a:rPr>
              <a:t>قطاع السفر والعملاء الكبار‏</a:t>
            </a:r>
            <a:endParaRPr lang="ar-JO" sz="3400" dirty="0"/>
          </a:p>
        </p:txBody>
      </p:sp>
      <p:sp>
        <p:nvSpPr>
          <p:cNvPr id="4" name="s16-text-2"/>
          <p:cNvSpPr txBox="1"/>
          <p:nvPr/>
        </p:nvSpPr>
        <p:spPr>
          <a:xfrm>
            <a:off x="1127455" y="1371600"/>
            <a:ext cx="10515600" cy="411480"/>
          </a:xfrm>
          <a:prstGeom prst="rect">
            <a:avLst/>
          </a:prstGeom>
          <a:noFill/>
          <a:ln/>
        </p:spPr>
        <p:txBody>
          <a:bodyPr wrap="square" lIns="0" tIns="0" rIns="0" bIns="0" rtlCol="0" anchor="t"/>
          <a:lstStyle/>
          <a:p>
            <a:pPr rtl="1" algn="r" indent="0" marL="0">
              <a:buNone/>
            </a:pPr>
            <a:r>
              <a:rPr lang="ar-JO" altLang="en-US" sz="1700" dirty="0">
                <a:solidFill>
                  <a:srgbClr val="555A63"/>
                </a:solidFill>
                <a:latin typeface="Arial" pitchFamily="34" charset="0"/>
                <a:ea typeface="Arial" pitchFamily="34" charset="-122"/>
                <a:cs typeface="Arial" pitchFamily="34" charset="-120"/>
              </a:rPr>
              <a:t>خمس قنوات أخرى تجلب حجوزات أكبر وأطول عبر شركائنا.‏</a:t>
            </a:r>
            <a:endParaRPr lang="ar-JO" sz="1700" dirty="0"/>
          </a:p>
        </p:txBody>
      </p:sp>
      <p:pic>
        <p:nvPicPr>
          <p:cNvPr id="5" name="s16-img-3" descr="logo-ar-cherry">    </p:cNvPr>
          <p:cNvPicPr>
            <a:picLocks noChangeAspect="1"/>
          </p:cNvPicPr>
          <p:nvPr/>
        </p:nvPicPr>
        <p:blipFill>
          <a:blip r:embed="rId1"/>
          <a:stretch>
            <a:fillRect/>
          </a:stretch>
        </p:blipFill>
        <p:spPr>
          <a:xfrm>
            <a:off x="10225735" y="6336792"/>
            <a:ext cx="1038088" cy="237744"/>
          </a:xfrm>
          <a:prstGeom prst="rect">
            <a:avLst/>
          </a:prstGeom>
        </p:spPr>
      </p:pic>
      <p:sp>
        <p:nvSpPr>
          <p:cNvPr id="6" name="s16-rect-4"/>
          <p:cNvSpPr/>
          <p:nvPr/>
        </p:nvSpPr>
        <p:spPr>
          <a:xfrm>
            <a:off x="9570476" y="1965960"/>
            <a:ext cx="2072579" cy="4023360"/>
          </a:xfrm>
          <a:prstGeom prst="roundRect">
            <a:avLst>
              <a:gd name="adj" fmla="val 8824"/>
            </a:avLst>
          </a:prstGeom>
          <a:solidFill>
            <a:srgbClr val="F3F4F6"/>
          </a:solidFill>
          <a:ln/>
        </p:spPr>
      </p:sp>
      <p:pic>
        <p:nvPicPr>
          <p:cNvPr id="7" name="s16-img-5" descr="ch-gds">    </p:cNvPr>
          <p:cNvPicPr>
            <a:picLocks noChangeAspect="1"/>
          </p:cNvPicPr>
          <p:nvPr/>
        </p:nvPicPr>
        <p:blipFill>
          <a:blip r:embed="rId2"/>
          <a:stretch>
            <a:fillRect/>
          </a:stretch>
        </p:blipFill>
        <p:spPr>
          <a:xfrm>
            <a:off x="9570476" y="2148840"/>
            <a:ext cx="2072579" cy="1381719"/>
          </a:xfrm>
          <a:prstGeom prst="rect">
            <a:avLst/>
          </a:prstGeom>
        </p:spPr>
      </p:pic>
      <p:sp>
        <p:nvSpPr>
          <p:cNvPr id="8" name="s16-rect-6"/>
          <p:cNvSpPr/>
          <p:nvPr/>
        </p:nvSpPr>
        <p:spPr>
          <a:xfrm>
            <a:off x="11076127" y="3621999"/>
            <a:ext cx="384048" cy="384048"/>
          </a:xfrm>
          <a:prstGeom prst="ellipse">
            <a:avLst/>
          </a:prstGeom>
          <a:solidFill>
            <a:srgbClr val="9A0002"/>
          </a:solidFill>
          <a:ln/>
        </p:spPr>
      </p:sp>
      <p:sp>
        <p:nvSpPr>
          <p:cNvPr id="9" name="s16-text-7"/>
          <p:cNvSpPr txBox="1"/>
          <p:nvPr/>
        </p:nvSpPr>
        <p:spPr>
          <a:xfrm>
            <a:off x="11076127" y="3621999"/>
            <a:ext cx="384048" cy="384048"/>
          </a:xfrm>
          <a:prstGeom prst="rect">
            <a:avLst/>
          </a:prstGeom>
          <a:noFill/>
          <a:ln/>
        </p:spPr>
        <p:txBody>
          <a:bodyPr wrap="square" lIns="0" tIns="0" rIns="0" bIns="0" rtlCol="0" anchor="ctr"/>
          <a:lstStyle/>
          <a:p>
            <a:pPr algn="ctr" indent="0" marL="0">
              <a:buNone/>
            </a:pPr>
            <a:r>
              <a:rPr lang="ar-JO" altLang="en-US" sz="1600" b="1" dirty="0">
                <a:solidFill>
                  <a:srgbClr val="FFFFFF"/>
                </a:solidFill>
                <a:latin typeface="Arial" pitchFamily="34" charset="0"/>
                <a:ea typeface="Arial" pitchFamily="34" charset="-122"/>
                <a:cs typeface="Arial" pitchFamily="34" charset="-120"/>
              </a:rPr>
              <a:t>6</a:t>
            </a:r>
            <a:endParaRPr lang="ar-JO" sz="1600" dirty="0"/>
          </a:p>
        </p:txBody>
      </p:sp>
      <p:sp>
        <p:nvSpPr>
          <p:cNvPr id="10" name="s16-text-8"/>
          <p:cNvSpPr txBox="1"/>
          <p:nvPr/>
        </p:nvSpPr>
        <p:spPr>
          <a:xfrm>
            <a:off x="9753356" y="4124919"/>
            <a:ext cx="1706819" cy="566928"/>
          </a:xfrm>
          <a:prstGeom prst="rect">
            <a:avLst/>
          </a:prstGeom>
          <a:noFill/>
          <a:ln/>
        </p:spPr>
        <p:txBody>
          <a:bodyPr wrap="square" lIns="0" tIns="0" rIns="0" bIns="0" rtlCol="0" anchor="t"/>
          <a:lstStyle/>
          <a:p>
            <a:pPr rtl="1" algn="r" indent="0" marL="0">
              <a:buNone/>
            </a:pPr>
            <a:r>
              <a:rPr lang="ar-JO" altLang="en-US" sz="1600" b="1" dirty="0">
                <a:solidFill>
                  <a:srgbClr val="17191D"/>
                </a:solidFill>
                <a:latin typeface="Arial" pitchFamily="34" charset="0"/>
                <a:ea typeface="Arial" pitchFamily="34" charset="-122"/>
                <a:cs typeface="Arial" pitchFamily="34" charset="-120"/>
              </a:rPr>
              <a:t>أنظمة GDS والمجمّعات‏</a:t>
            </a:r>
            <a:endParaRPr lang="ar-JO" sz="1600" dirty="0"/>
          </a:p>
        </p:txBody>
      </p:sp>
      <p:sp>
        <p:nvSpPr>
          <p:cNvPr id="11" name="s16-text-9"/>
          <p:cNvSpPr txBox="1"/>
          <p:nvPr/>
        </p:nvSpPr>
        <p:spPr>
          <a:xfrm>
            <a:off x="9753356" y="4719279"/>
            <a:ext cx="1706819" cy="123444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أنظمة الحجز العالمية ومواقع المقارنة تجلب السياح من الخارج.‏</a:t>
            </a:r>
            <a:endParaRPr lang="ar-JO" sz="1500" dirty="0"/>
          </a:p>
        </p:txBody>
      </p:sp>
      <p:sp>
        <p:nvSpPr>
          <p:cNvPr id="12" name="s16-rect-10"/>
          <p:cNvSpPr/>
          <p:nvPr/>
        </p:nvSpPr>
        <p:spPr>
          <a:xfrm>
            <a:off x="7315017" y="1965960"/>
            <a:ext cx="2072579" cy="4023360"/>
          </a:xfrm>
          <a:prstGeom prst="roundRect">
            <a:avLst>
              <a:gd name="adj" fmla="val 8824"/>
            </a:avLst>
          </a:prstGeom>
          <a:solidFill>
            <a:srgbClr val="F3F4F6"/>
          </a:solidFill>
          <a:ln/>
        </p:spPr>
      </p:sp>
      <p:pic>
        <p:nvPicPr>
          <p:cNvPr id="13" name="s16-img-11" descr="ch-travel">    </p:cNvPr>
          <p:cNvPicPr>
            <a:picLocks noChangeAspect="1"/>
          </p:cNvPicPr>
          <p:nvPr/>
        </p:nvPicPr>
        <p:blipFill>
          <a:blip r:embed="rId3"/>
          <a:stretch>
            <a:fillRect/>
          </a:stretch>
        </p:blipFill>
        <p:spPr>
          <a:xfrm>
            <a:off x="7315017" y="2148840"/>
            <a:ext cx="2072579" cy="1381719"/>
          </a:xfrm>
          <a:prstGeom prst="rect">
            <a:avLst/>
          </a:prstGeom>
        </p:spPr>
      </p:pic>
      <p:sp>
        <p:nvSpPr>
          <p:cNvPr id="14" name="s16-rect-12"/>
          <p:cNvSpPr/>
          <p:nvPr/>
        </p:nvSpPr>
        <p:spPr>
          <a:xfrm>
            <a:off x="8820668" y="3621999"/>
            <a:ext cx="384048" cy="384048"/>
          </a:xfrm>
          <a:prstGeom prst="ellipse">
            <a:avLst/>
          </a:prstGeom>
          <a:solidFill>
            <a:srgbClr val="9A0002"/>
          </a:solidFill>
          <a:ln/>
        </p:spPr>
      </p:sp>
      <p:sp>
        <p:nvSpPr>
          <p:cNvPr id="15" name="s16-text-13"/>
          <p:cNvSpPr txBox="1"/>
          <p:nvPr/>
        </p:nvSpPr>
        <p:spPr>
          <a:xfrm>
            <a:off x="8820668" y="3621999"/>
            <a:ext cx="384048" cy="384048"/>
          </a:xfrm>
          <a:prstGeom prst="rect">
            <a:avLst/>
          </a:prstGeom>
          <a:noFill/>
          <a:ln/>
        </p:spPr>
        <p:txBody>
          <a:bodyPr wrap="square" lIns="0" tIns="0" rIns="0" bIns="0" rtlCol="0" anchor="ctr"/>
          <a:lstStyle/>
          <a:p>
            <a:pPr algn="ctr" indent="0" marL="0">
              <a:buNone/>
            </a:pPr>
            <a:r>
              <a:rPr lang="ar-JO" altLang="en-US" sz="1600" b="1" dirty="0">
                <a:solidFill>
                  <a:srgbClr val="FFFFFF"/>
                </a:solidFill>
                <a:latin typeface="Arial" pitchFamily="34" charset="0"/>
                <a:ea typeface="Arial" pitchFamily="34" charset="-122"/>
                <a:cs typeface="Arial" pitchFamily="34" charset="-120"/>
              </a:rPr>
              <a:t>7</a:t>
            </a:r>
            <a:endParaRPr lang="ar-JO" sz="1600" dirty="0"/>
          </a:p>
        </p:txBody>
      </p:sp>
      <p:sp>
        <p:nvSpPr>
          <p:cNvPr id="16" name="s16-text-14"/>
          <p:cNvSpPr txBox="1"/>
          <p:nvPr/>
        </p:nvSpPr>
        <p:spPr>
          <a:xfrm>
            <a:off x="7497897" y="4124919"/>
            <a:ext cx="1706819" cy="566928"/>
          </a:xfrm>
          <a:prstGeom prst="rect">
            <a:avLst/>
          </a:prstGeom>
          <a:noFill/>
          <a:ln/>
        </p:spPr>
        <p:txBody>
          <a:bodyPr wrap="square" lIns="0" tIns="0" rIns="0" bIns="0" rtlCol="0" anchor="t"/>
          <a:lstStyle/>
          <a:p>
            <a:pPr rtl="1" algn="r" indent="0" marL="0">
              <a:buNone/>
            </a:pPr>
            <a:r>
              <a:rPr lang="ar-JO" altLang="en-US" sz="1600" b="1" dirty="0">
                <a:solidFill>
                  <a:srgbClr val="17191D"/>
                </a:solidFill>
                <a:latin typeface="Arial" pitchFamily="34" charset="0"/>
                <a:ea typeface="Arial" pitchFamily="34" charset="-122"/>
                <a:cs typeface="Arial" pitchFamily="34" charset="-120"/>
              </a:rPr>
              <a:t>شركات السفر‏</a:t>
            </a:r>
            <a:endParaRPr lang="ar-JO" sz="1600" dirty="0"/>
          </a:p>
        </p:txBody>
      </p:sp>
      <p:sp>
        <p:nvSpPr>
          <p:cNvPr id="17" name="s16-text-15"/>
          <p:cNvSpPr txBox="1"/>
          <p:nvPr/>
        </p:nvSpPr>
        <p:spPr>
          <a:xfrm>
            <a:off x="7497897" y="4719279"/>
            <a:ext cx="1706819" cy="123444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وكالات السفر ومنظمو الرحلات يحجزون السيارات لمسافريهم.‏</a:t>
            </a:r>
            <a:endParaRPr lang="ar-JO" sz="1500" dirty="0"/>
          </a:p>
        </p:txBody>
      </p:sp>
      <p:sp>
        <p:nvSpPr>
          <p:cNvPr id="18" name="s16-rect-16"/>
          <p:cNvSpPr/>
          <p:nvPr/>
        </p:nvSpPr>
        <p:spPr>
          <a:xfrm>
            <a:off x="5059558" y="1965960"/>
            <a:ext cx="2072579" cy="4023360"/>
          </a:xfrm>
          <a:prstGeom prst="roundRect">
            <a:avLst>
              <a:gd name="adj" fmla="val 8824"/>
            </a:avLst>
          </a:prstGeom>
          <a:solidFill>
            <a:srgbClr val="F3F4F6"/>
          </a:solidFill>
          <a:ln/>
        </p:spPr>
      </p:sp>
      <p:pic>
        <p:nvPicPr>
          <p:cNvPr id="19" name="s16-img-17" descr="ch-corporate">    </p:cNvPr>
          <p:cNvPicPr>
            <a:picLocks noChangeAspect="1"/>
          </p:cNvPicPr>
          <p:nvPr/>
        </p:nvPicPr>
        <p:blipFill>
          <a:blip r:embed="rId4"/>
          <a:stretch>
            <a:fillRect/>
          </a:stretch>
        </p:blipFill>
        <p:spPr>
          <a:xfrm>
            <a:off x="5059558" y="2148840"/>
            <a:ext cx="2072579" cy="1381719"/>
          </a:xfrm>
          <a:prstGeom prst="rect">
            <a:avLst/>
          </a:prstGeom>
        </p:spPr>
      </p:pic>
      <p:sp>
        <p:nvSpPr>
          <p:cNvPr id="20" name="s16-rect-18"/>
          <p:cNvSpPr/>
          <p:nvPr/>
        </p:nvSpPr>
        <p:spPr>
          <a:xfrm>
            <a:off x="6565209" y="3621999"/>
            <a:ext cx="384048" cy="384048"/>
          </a:xfrm>
          <a:prstGeom prst="ellipse">
            <a:avLst/>
          </a:prstGeom>
          <a:solidFill>
            <a:srgbClr val="9A0002"/>
          </a:solidFill>
          <a:ln/>
        </p:spPr>
      </p:sp>
      <p:sp>
        <p:nvSpPr>
          <p:cNvPr id="21" name="s16-text-19"/>
          <p:cNvSpPr txBox="1"/>
          <p:nvPr/>
        </p:nvSpPr>
        <p:spPr>
          <a:xfrm>
            <a:off x="6565209" y="3621999"/>
            <a:ext cx="384048" cy="384048"/>
          </a:xfrm>
          <a:prstGeom prst="rect">
            <a:avLst/>
          </a:prstGeom>
          <a:noFill/>
          <a:ln/>
        </p:spPr>
        <p:txBody>
          <a:bodyPr wrap="square" lIns="0" tIns="0" rIns="0" bIns="0" rtlCol="0" anchor="ctr"/>
          <a:lstStyle/>
          <a:p>
            <a:pPr algn="ctr" indent="0" marL="0">
              <a:buNone/>
            </a:pPr>
            <a:r>
              <a:rPr lang="ar-JO" altLang="en-US" sz="1600" b="1" dirty="0">
                <a:solidFill>
                  <a:srgbClr val="FFFFFF"/>
                </a:solidFill>
                <a:latin typeface="Arial" pitchFamily="34" charset="0"/>
                <a:ea typeface="Arial" pitchFamily="34" charset="-122"/>
                <a:cs typeface="Arial" pitchFamily="34" charset="-120"/>
              </a:rPr>
              <a:t>8</a:t>
            </a:r>
            <a:endParaRPr lang="ar-JO" sz="1600" dirty="0"/>
          </a:p>
        </p:txBody>
      </p:sp>
      <p:sp>
        <p:nvSpPr>
          <p:cNvPr id="22" name="s16-text-20"/>
          <p:cNvSpPr txBox="1"/>
          <p:nvPr/>
        </p:nvSpPr>
        <p:spPr>
          <a:xfrm>
            <a:off x="5242438" y="4124919"/>
            <a:ext cx="1706819" cy="566928"/>
          </a:xfrm>
          <a:prstGeom prst="rect">
            <a:avLst/>
          </a:prstGeom>
          <a:noFill/>
          <a:ln/>
        </p:spPr>
        <p:txBody>
          <a:bodyPr wrap="square" lIns="0" tIns="0" rIns="0" bIns="0" rtlCol="0" anchor="t"/>
          <a:lstStyle/>
          <a:p>
            <a:pPr rtl="1" algn="r" indent="0" marL="0">
              <a:buNone/>
            </a:pPr>
            <a:r>
              <a:rPr lang="ar-JO" altLang="en-US" sz="1600" b="1" dirty="0">
                <a:solidFill>
                  <a:srgbClr val="17191D"/>
                </a:solidFill>
                <a:latin typeface="Arial" pitchFamily="34" charset="0"/>
                <a:ea typeface="Arial" pitchFamily="34" charset="-122"/>
                <a:cs typeface="Arial" pitchFamily="34" charset="-120"/>
              </a:rPr>
              <a:t>شركاء من الشركات‏</a:t>
            </a:r>
            <a:endParaRPr lang="ar-JO" sz="1600" dirty="0"/>
          </a:p>
        </p:txBody>
      </p:sp>
      <p:sp>
        <p:nvSpPr>
          <p:cNvPr id="23" name="s16-text-21"/>
          <p:cNvSpPr txBox="1"/>
          <p:nvPr/>
        </p:nvSpPr>
        <p:spPr>
          <a:xfrm>
            <a:off x="5242438" y="4719279"/>
            <a:ext cx="1706819" cy="123444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الشركات والمنظمات تستأجر لموظفيها وزوارها، وغالباً شهرياً.‏</a:t>
            </a:r>
            <a:endParaRPr lang="ar-JO" sz="1500" dirty="0"/>
          </a:p>
        </p:txBody>
      </p:sp>
      <p:sp>
        <p:nvSpPr>
          <p:cNvPr id="24" name="s16-rect-22"/>
          <p:cNvSpPr/>
          <p:nvPr/>
        </p:nvSpPr>
        <p:spPr>
          <a:xfrm>
            <a:off x="2804099" y="1965960"/>
            <a:ext cx="2072579" cy="4023360"/>
          </a:xfrm>
          <a:prstGeom prst="roundRect">
            <a:avLst>
              <a:gd name="adj" fmla="val 8824"/>
            </a:avLst>
          </a:prstGeom>
          <a:solidFill>
            <a:srgbClr val="F3F4F6"/>
          </a:solidFill>
          <a:ln/>
        </p:spPr>
      </p:sp>
      <p:pic>
        <p:nvPicPr>
          <p:cNvPr id="25" name="s16-img-23" descr="ch-hotel-airport">    </p:cNvPr>
          <p:cNvPicPr>
            <a:picLocks noChangeAspect="1"/>
          </p:cNvPicPr>
          <p:nvPr/>
        </p:nvPicPr>
        <p:blipFill>
          <a:blip r:embed="rId5"/>
          <a:stretch>
            <a:fillRect/>
          </a:stretch>
        </p:blipFill>
        <p:spPr>
          <a:xfrm>
            <a:off x="2804099" y="2148840"/>
            <a:ext cx="2072579" cy="1381719"/>
          </a:xfrm>
          <a:prstGeom prst="rect">
            <a:avLst/>
          </a:prstGeom>
        </p:spPr>
      </p:pic>
      <p:sp>
        <p:nvSpPr>
          <p:cNvPr id="26" name="s16-rect-24"/>
          <p:cNvSpPr/>
          <p:nvPr/>
        </p:nvSpPr>
        <p:spPr>
          <a:xfrm>
            <a:off x="4309750" y="3621999"/>
            <a:ext cx="384048" cy="384048"/>
          </a:xfrm>
          <a:prstGeom prst="ellipse">
            <a:avLst/>
          </a:prstGeom>
          <a:solidFill>
            <a:srgbClr val="9A0002"/>
          </a:solidFill>
          <a:ln/>
        </p:spPr>
      </p:sp>
      <p:sp>
        <p:nvSpPr>
          <p:cNvPr id="27" name="s16-text-25"/>
          <p:cNvSpPr txBox="1"/>
          <p:nvPr/>
        </p:nvSpPr>
        <p:spPr>
          <a:xfrm>
            <a:off x="4309750" y="3621999"/>
            <a:ext cx="384048" cy="384048"/>
          </a:xfrm>
          <a:prstGeom prst="rect">
            <a:avLst/>
          </a:prstGeom>
          <a:noFill/>
          <a:ln/>
        </p:spPr>
        <p:txBody>
          <a:bodyPr wrap="square" lIns="0" tIns="0" rIns="0" bIns="0" rtlCol="0" anchor="ctr"/>
          <a:lstStyle/>
          <a:p>
            <a:pPr algn="ctr" indent="0" marL="0">
              <a:buNone/>
            </a:pPr>
            <a:r>
              <a:rPr lang="ar-JO" altLang="en-US" sz="1600" b="1" dirty="0">
                <a:solidFill>
                  <a:srgbClr val="FFFFFF"/>
                </a:solidFill>
                <a:latin typeface="Arial" pitchFamily="34" charset="0"/>
                <a:ea typeface="Arial" pitchFamily="34" charset="-122"/>
                <a:cs typeface="Arial" pitchFamily="34" charset="-120"/>
              </a:rPr>
              <a:t>9</a:t>
            </a:r>
            <a:endParaRPr lang="ar-JO" sz="1600" dirty="0"/>
          </a:p>
        </p:txBody>
      </p:sp>
      <p:sp>
        <p:nvSpPr>
          <p:cNvPr id="28" name="s16-text-26"/>
          <p:cNvSpPr txBox="1"/>
          <p:nvPr/>
        </p:nvSpPr>
        <p:spPr>
          <a:xfrm>
            <a:off x="2986979" y="4124919"/>
            <a:ext cx="1706819" cy="566928"/>
          </a:xfrm>
          <a:prstGeom prst="rect">
            <a:avLst/>
          </a:prstGeom>
          <a:noFill/>
          <a:ln/>
        </p:spPr>
        <p:txBody>
          <a:bodyPr wrap="square" lIns="0" tIns="0" rIns="0" bIns="0" rtlCol="0" anchor="t"/>
          <a:lstStyle/>
          <a:p>
            <a:pPr rtl="1" algn="r" indent="0" marL="0">
              <a:buNone/>
            </a:pPr>
            <a:r>
              <a:rPr lang="ar-JO" altLang="en-US" sz="1600" b="1" dirty="0">
                <a:solidFill>
                  <a:srgbClr val="17191D"/>
                </a:solidFill>
                <a:latin typeface="Arial" pitchFamily="34" charset="0"/>
                <a:ea typeface="Arial" pitchFamily="34" charset="-122"/>
                <a:cs typeface="Arial" pitchFamily="34" charset="-120"/>
              </a:rPr>
              <a:t>الفنادق والمطار‏</a:t>
            </a:r>
            <a:endParaRPr lang="ar-JO" sz="1600" dirty="0"/>
          </a:p>
        </p:txBody>
      </p:sp>
      <p:sp>
        <p:nvSpPr>
          <p:cNvPr id="29" name="s16-text-27"/>
          <p:cNvSpPr txBox="1"/>
          <p:nvPr/>
        </p:nvSpPr>
        <p:spPr>
          <a:xfrm>
            <a:off x="2986979" y="4719279"/>
            <a:ext cx="1706819" cy="123444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الفنادق ترسل نزلاءها إلينا، والشركاء يستقبلون العملاء في المطار.‏</a:t>
            </a:r>
            <a:endParaRPr lang="ar-JO" sz="1500" dirty="0"/>
          </a:p>
        </p:txBody>
      </p:sp>
      <p:sp>
        <p:nvSpPr>
          <p:cNvPr id="30" name="s16-rect-28"/>
          <p:cNvSpPr/>
          <p:nvPr/>
        </p:nvSpPr>
        <p:spPr>
          <a:xfrm>
            <a:off x="548640" y="1965960"/>
            <a:ext cx="2072579" cy="4023360"/>
          </a:xfrm>
          <a:prstGeom prst="roundRect">
            <a:avLst>
              <a:gd name="adj" fmla="val 8824"/>
            </a:avLst>
          </a:prstGeom>
          <a:solidFill>
            <a:srgbClr val="F3F4F6"/>
          </a:solidFill>
          <a:ln/>
        </p:spPr>
      </p:sp>
      <p:pic>
        <p:nvPicPr>
          <p:cNvPr id="31" name="s16-img-29" descr="ch-whatsapp-app">    </p:cNvPr>
          <p:cNvPicPr>
            <a:picLocks noChangeAspect="1"/>
          </p:cNvPicPr>
          <p:nvPr/>
        </p:nvPicPr>
        <p:blipFill>
          <a:blip r:embed="rId6"/>
          <a:stretch>
            <a:fillRect/>
          </a:stretch>
        </p:blipFill>
        <p:spPr>
          <a:xfrm>
            <a:off x="548640" y="2148840"/>
            <a:ext cx="2072579" cy="1381719"/>
          </a:xfrm>
          <a:prstGeom prst="rect">
            <a:avLst/>
          </a:prstGeom>
        </p:spPr>
      </p:pic>
      <p:sp>
        <p:nvSpPr>
          <p:cNvPr id="32" name="s16-rect-30"/>
          <p:cNvSpPr/>
          <p:nvPr/>
        </p:nvSpPr>
        <p:spPr>
          <a:xfrm>
            <a:off x="2054291" y="3621999"/>
            <a:ext cx="384048" cy="384048"/>
          </a:xfrm>
          <a:prstGeom prst="ellipse">
            <a:avLst/>
          </a:prstGeom>
          <a:solidFill>
            <a:srgbClr val="9A0002"/>
          </a:solidFill>
          <a:ln/>
        </p:spPr>
      </p:sp>
      <p:sp>
        <p:nvSpPr>
          <p:cNvPr id="33" name="s16-text-31"/>
          <p:cNvSpPr txBox="1"/>
          <p:nvPr/>
        </p:nvSpPr>
        <p:spPr>
          <a:xfrm>
            <a:off x="2054291" y="3621999"/>
            <a:ext cx="384048" cy="384048"/>
          </a:xfrm>
          <a:prstGeom prst="rect">
            <a:avLst/>
          </a:prstGeom>
          <a:noFill/>
          <a:ln/>
        </p:spPr>
        <p:txBody>
          <a:bodyPr wrap="square" lIns="0" tIns="0" rIns="0" bIns="0" rtlCol="0" anchor="ctr"/>
          <a:lstStyle/>
          <a:p>
            <a:pPr algn="ctr" indent="0" marL="0">
              <a:buNone/>
            </a:pPr>
            <a:r>
              <a:rPr lang="ar-JO" altLang="en-US" sz="1600" b="1" dirty="0">
                <a:solidFill>
                  <a:srgbClr val="FFFFFF"/>
                </a:solidFill>
                <a:latin typeface="Arial" pitchFamily="34" charset="0"/>
                <a:ea typeface="Arial" pitchFamily="34" charset="-122"/>
                <a:cs typeface="Arial" pitchFamily="34" charset="-120"/>
              </a:rPr>
              <a:t>10</a:t>
            </a:r>
            <a:endParaRPr lang="ar-JO" sz="1600" dirty="0"/>
          </a:p>
        </p:txBody>
      </p:sp>
      <p:sp>
        <p:nvSpPr>
          <p:cNvPr id="34" name="s16-text-32"/>
          <p:cNvSpPr txBox="1"/>
          <p:nvPr/>
        </p:nvSpPr>
        <p:spPr>
          <a:xfrm>
            <a:off x="731520" y="4124919"/>
            <a:ext cx="1706819" cy="566928"/>
          </a:xfrm>
          <a:prstGeom prst="rect">
            <a:avLst/>
          </a:prstGeom>
          <a:noFill/>
          <a:ln/>
        </p:spPr>
        <p:txBody>
          <a:bodyPr wrap="square" lIns="0" tIns="0" rIns="0" bIns="0" rtlCol="0" anchor="t"/>
          <a:lstStyle/>
          <a:p>
            <a:pPr rtl="1" algn="r" indent="0" marL="0">
              <a:buNone/>
            </a:pPr>
            <a:r>
              <a:rPr lang="ar-JO" altLang="en-US" sz="1600" b="1" dirty="0">
                <a:solidFill>
                  <a:srgbClr val="17191D"/>
                </a:solidFill>
                <a:latin typeface="Arial" pitchFamily="34" charset="0"/>
                <a:ea typeface="Arial" pitchFamily="34" charset="-122"/>
                <a:cs typeface="Arial" pitchFamily="34" charset="-120"/>
              </a:rPr>
              <a:t>واتساب والتطبيق‏</a:t>
            </a:r>
            <a:endParaRPr lang="ar-JO" sz="1600" dirty="0"/>
          </a:p>
        </p:txBody>
      </p:sp>
      <p:sp>
        <p:nvSpPr>
          <p:cNvPr id="35" name="s16-text-33"/>
          <p:cNvSpPr txBox="1"/>
          <p:nvPr/>
        </p:nvSpPr>
        <p:spPr>
          <a:xfrm>
            <a:off x="731520" y="4719279"/>
            <a:ext cx="1706819" cy="123444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عروض لمن وافق على الرسائل، والتطبيق يعيدهم مرة أخرى.‏</a:t>
            </a:r>
            <a:endParaRPr lang="ar-JO" sz="1500" dirty="0"/>
          </a:p>
        </p:txBody>
      </p:sp>
      <p:sp>
        <p:nvSpPr>
          <p:cNvPr id="36" name="s16-text-34"/>
          <p:cNvSpPr txBox="1"/>
          <p:nvPr/>
        </p:nvSpPr>
        <p:spPr>
          <a:xfrm>
            <a:off x="548640" y="6327648"/>
            <a:ext cx="1280160" cy="274320"/>
          </a:xfrm>
          <a:prstGeom prst="rect">
            <a:avLst/>
          </a:prstGeom>
          <a:noFill/>
          <a:ln/>
        </p:spPr>
        <p:txBody>
          <a:bodyPr wrap="square" lIns="0" tIns="0" rIns="0" bIns="0" rtlCol="0" anchor="t"/>
          <a:lstStyle/>
          <a:p>
            <a:pPr algn="l" indent="0" marL="0">
              <a:buNone/>
            </a:pPr>
            <a:r>
              <a:rPr lang="ar-JO" altLang="en-US" sz="1200" dirty="0">
                <a:solidFill>
                  <a:srgbClr val="555A63"/>
                </a:solidFill>
                <a:latin typeface="Arial" pitchFamily="34" charset="0"/>
                <a:ea typeface="Arial" pitchFamily="34" charset="-122"/>
                <a:cs typeface="Arial" pitchFamily="34" charset="-120"/>
              </a:rPr>
              <a:t>16 / 22</a:t>
            </a:r>
            <a:endParaRPr lang="ar-JO"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17-text-0"/>
          <p:cNvSpPr txBox="1"/>
          <p:nvPr/>
        </p:nvSpPr>
        <p:spPr>
          <a:xfrm>
            <a:off x="3870655" y="384048"/>
            <a:ext cx="7772400" cy="274320"/>
          </a:xfrm>
          <a:prstGeom prst="rect">
            <a:avLst/>
          </a:prstGeom>
          <a:noFill/>
          <a:ln/>
        </p:spPr>
        <p:txBody>
          <a:bodyPr wrap="square" lIns="0" tIns="0" rIns="0" bIns="0" rtlCol="0" anchor="t"/>
          <a:lstStyle/>
          <a:p>
            <a:pPr rtl="1" algn="r" indent="0" marL="0">
              <a:buNone/>
            </a:pPr>
            <a:r>
              <a:rPr lang="ar-JO" altLang="en-US" sz="1300" b="1" dirty="0">
                <a:solidFill>
                  <a:srgbClr val="9A0002"/>
                </a:solidFill>
                <a:latin typeface="Arial" pitchFamily="34" charset="0"/>
                <a:ea typeface="Arial" pitchFamily="34" charset="-122"/>
                <a:cs typeface="Arial" pitchFamily="34" charset="-120"/>
              </a:rPr>
              <a:t>تكاليف بسيطة‏</a:t>
            </a:r>
            <a:endParaRPr lang="ar-JO" sz="1300" dirty="0"/>
          </a:p>
        </p:txBody>
      </p:sp>
      <p:sp>
        <p:nvSpPr>
          <p:cNvPr id="3" name="s17-text-1"/>
          <p:cNvSpPr txBox="1"/>
          <p:nvPr/>
        </p:nvSpPr>
        <p:spPr>
          <a:xfrm>
            <a:off x="1127455" y="658368"/>
            <a:ext cx="10515600" cy="731520"/>
          </a:xfrm>
          <a:prstGeom prst="rect">
            <a:avLst/>
          </a:prstGeom>
          <a:noFill/>
          <a:ln/>
        </p:spPr>
        <p:txBody>
          <a:bodyPr wrap="square" lIns="0" tIns="0" rIns="0" bIns="0" rtlCol="0" anchor="t"/>
          <a:lstStyle/>
          <a:p>
            <a:pPr rtl="1" algn="r" indent="0" marL="0">
              <a:buNone/>
            </a:pPr>
            <a:r>
              <a:rPr lang="ar-JO" altLang="en-US" sz="3400" b="1" dirty="0">
                <a:solidFill>
                  <a:srgbClr val="17191D"/>
                </a:solidFill>
                <a:latin typeface="Arial" pitchFamily="34" charset="0"/>
                <a:ea typeface="Arial" pitchFamily="34" charset="-122"/>
                <a:cs typeface="Arial" pitchFamily="34" charset="-120"/>
              </a:rPr>
              <a:t>تدفع فقط عندما تربح‏</a:t>
            </a:r>
            <a:endParaRPr lang="ar-JO" sz="3400" dirty="0"/>
          </a:p>
        </p:txBody>
      </p:sp>
      <p:sp>
        <p:nvSpPr>
          <p:cNvPr id="4" name="s17-text-2"/>
          <p:cNvSpPr txBox="1"/>
          <p:nvPr/>
        </p:nvSpPr>
        <p:spPr>
          <a:xfrm>
            <a:off x="1127455" y="1371600"/>
            <a:ext cx="10515600" cy="411480"/>
          </a:xfrm>
          <a:prstGeom prst="rect">
            <a:avLst/>
          </a:prstGeom>
          <a:noFill/>
          <a:ln/>
        </p:spPr>
        <p:txBody>
          <a:bodyPr wrap="square" lIns="0" tIns="0" rIns="0" bIns="0" rtlCol="0" anchor="t"/>
          <a:lstStyle/>
          <a:p>
            <a:pPr rtl="1" algn="r" indent="0" marL="0">
              <a:buNone/>
            </a:pPr>
            <a:r>
              <a:rPr lang="ar-JO" altLang="en-US" sz="1700" dirty="0">
                <a:solidFill>
                  <a:srgbClr val="555A63"/>
                </a:solidFill>
                <a:latin typeface="Arial" pitchFamily="34" charset="0"/>
                <a:ea typeface="Arial" pitchFamily="34" charset="-122"/>
                <a:cs typeface="Arial" pitchFamily="34" charset="-120"/>
              </a:rPr>
              <a:t>لا حجز، لا تكلفة. نأخذ عمولة فقط عندما يحجز عميل سيارتك.‏</a:t>
            </a:r>
            <a:endParaRPr lang="ar-JO" sz="1700" dirty="0"/>
          </a:p>
        </p:txBody>
      </p:sp>
      <p:pic>
        <p:nvPicPr>
          <p:cNvPr id="5" name="s17-img-3" descr="logo-ar-cherry">    </p:cNvPr>
          <p:cNvPicPr>
            <a:picLocks noChangeAspect="1"/>
          </p:cNvPicPr>
          <p:nvPr/>
        </p:nvPicPr>
        <p:blipFill>
          <a:blip r:embed="rId1"/>
          <a:stretch>
            <a:fillRect/>
          </a:stretch>
        </p:blipFill>
        <p:spPr>
          <a:xfrm>
            <a:off x="10225735" y="6336792"/>
            <a:ext cx="1038088" cy="237744"/>
          </a:xfrm>
          <a:prstGeom prst="rect">
            <a:avLst/>
          </a:prstGeom>
        </p:spPr>
      </p:pic>
      <p:sp>
        <p:nvSpPr>
          <p:cNvPr id="6" name="s17-rect-4"/>
          <p:cNvSpPr/>
          <p:nvPr/>
        </p:nvSpPr>
        <p:spPr>
          <a:xfrm>
            <a:off x="9448495" y="1965960"/>
            <a:ext cx="2194560" cy="841248"/>
          </a:xfrm>
          <a:prstGeom prst="roundRect">
            <a:avLst>
              <a:gd name="adj" fmla="val 19565"/>
            </a:avLst>
          </a:prstGeom>
          <a:solidFill>
            <a:srgbClr val="F3D9D6"/>
          </a:solidFill>
          <a:ln/>
        </p:spPr>
      </p:sp>
      <p:sp>
        <p:nvSpPr>
          <p:cNvPr id="7" name="s17-text-5"/>
          <p:cNvSpPr txBox="1"/>
          <p:nvPr/>
        </p:nvSpPr>
        <p:spPr>
          <a:xfrm>
            <a:off x="9631375" y="2039112"/>
            <a:ext cx="1828800" cy="411480"/>
          </a:xfrm>
          <a:prstGeom prst="rect">
            <a:avLst/>
          </a:prstGeom>
          <a:noFill/>
          <a:ln/>
        </p:spPr>
        <p:txBody>
          <a:bodyPr wrap="square" lIns="0" tIns="0" rIns="0" bIns="0" rtlCol="0" anchor="t"/>
          <a:lstStyle/>
          <a:p>
            <a:pPr rtl="1" algn="r" indent="0" marL="0">
              <a:buNone/>
            </a:pPr>
            <a:r>
              <a:rPr lang="ar-JO" altLang="en-US" sz="2200" b="1" dirty="0">
                <a:solidFill>
                  <a:srgbClr val="9A0002"/>
                </a:solidFill>
                <a:latin typeface="Arial" pitchFamily="34" charset="0"/>
                <a:ea typeface="Arial" pitchFamily="34" charset="-122"/>
                <a:cs typeface="Arial" pitchFamily="34" charset="-120"/>
              </a:rPr>
              <a:t>مجاني‏</a:t>
            </a:r>
            <a:endParaRPr lang="ar-JO" sz="2200" dirty="0"/>
          </a:p>
        </p:txBody>
      </p:sp>
      <p:sp>
        <p:nvSpPr>
          <p:cNvPr id="8" name="s17-text-6"/>
          <p:cNvSpPr txBox="1"/>
          <p:nvPr/>
        </p:nvSpPr>
        <p:spPr>
          <a:xfrm>
            <a:off x="9631375" y="2441448"/>
            <a:ext cx="1828800" cy="292608"/>
          </a:xfrm>
          <a:prstGeom prst="rect">
            <a:avLst/>
          </a:prstGeom>
          <a:noFill/>
          <a:ln/>
        </p:spPr>
        <p:txBody>
          <a:bodyPr wrap="square" lIns="0" tIns="0" rIns="0" bIns="0" rtlCol="0" anchor="t"/>
          <a:lstStyle/>
          <a:p>
            <a:pPr rtl="1" algn="r" indent="0" marL="0">
              <a:buNone/>
            </a:pPr>
            <a:r>
              <a:rPr lang="ar-JO" altLang="en-US" sz="1500" dirty="0">
                <a:solidFill>
                  <a:srgbClr val="17191D"/>
                </a:solidFill>
                <a:latin typeface="Arial" pitchFamily="34" charset="0"/>
                <a:ea typeface="Arial" pitchFamily="34" charset="-122"/>
                <a:cs typeface="Arial" pitchFamily="34" charset="-120"/>
              </a:rPr>
              <a:t>التسجيل‏</a:t>
            </a:r>
            <a:endParaRPr lang="ar-JO" sz="1500" dirty="0"/>
          </a:p>
        </p:txBody>
      </p:sp>
      <p:sp>
        <p:nvSpPr>
          <p:cNvPr id="9" name="s17-rect-7"/>
          <p:cNvSpPr/>
          <p:nvPr/>
        </p:nvSpPr>
        <p:spPr>
          <a:xfrm>
            <a:off x="7071055" y="1965960"/>
            <a:ext cx="2194560" cy="841248"/>
          </a:xfrm>
          <a:prstGeom prst="roundRect">
            <a:avLst>
              <a:gd name="adj" fmla="val 19565"/>
            </a:avLst>
          </a:prstGeom>
          <a:solidFill>
            <a:srgbClr val="F3D9D6"/>
          </a:solidFill>
          <a:ln/>
        </p:spPr>
      </p:sp>
      <p:sp>
        <p:nvSpPr>
          <p:cNvPr id="10" name="s17-text-8"/>
          <p:cNvSpPr txBox="1"/>
          <p:nvPr/>
        </p:nvSpPr>
        <p:spPr>
          <a:xfrm>
            <a:off x="7253935" y="2039112"/>
            <a:ext cx="1828800" cy="411480"/>
          </a:xfrm>
          <a:prstGeom prst="rect">
            <a:avLst/>
          </a:prstGeom>
          <a:noFill/>
          <a:ln/>
        </p:spPr>
        <p:txBody>
          <a:bodyPr wrap="square" lIns="0" tIns="0" rIns="0" bIns="0" rtlCol="0" anchor="t"/>
          <a:lstStyle/>
          <a:p>
            <a:pPr rtl="1" algn="r" indent="0" marL="0">
              <a:buNone/>
            </a:pPr>
            <a:r>
              <a:rPr lang="ar-JO" altLang="en-US" sz="2200" b="1" dirty="0">
                <a:solidFill>
                  <a:srgbClr val="9A0002"/>
                </a:solidFill>
                <a:latin typeface="Arial" pitchFamily="34" charset="0"/>
                <a:ea typeface="Arial" pitchFamily="34" charset="-122"/>
                <a:cs typeface="Arial" pitchFamily="34" charset="-120"/>
              </a:rPr>
              <a:t>مجاني‏</a:t>
            </a:r>
            <a:endParaRPr lang="ar-JO" sz="2200" dirty="0"/>
          </a:p>
        </p:txBody>
      </p:sp>
      <p:sp>
        <p:nvSpPr>
          <p:cNvPr id="11" name="s17-text-9"/>
          <p:cNvSpPr txBox="1"/>
          <p:nvPr/>
        </p:nvSpPr>
        <p:spPr>
          <a:xfrm>
            <a:off x="7253935" y="2441448"/>
            <a:ext cx="1828800" cy="292608"/>
          </a:xfrm>
          <a:prstGeom prst="rect">
            <a:avLst/>
          </a:prstGeom>
          <a:noFill/>
          <a:ln/>
        </p:spPr>
        <p:txBody>
          <a:bodyPr wrap="square" lIns="0" tIns="0" rIns="0" bIns="0" rtlCol="0" anchor="t"/>
          <a:lstStyle/>
          <a:p>
            <a:pPr rtl="1" algn="r" indent="0" marL="0">
              <a:buNone/>
            </a:pPr>
            <a:r>
              <a:rPr lang="ar-JO" altLang="en-US" sz="1500" dirty="0">
                <a:solidFill>
                  <a:srgbClr val="17191D"/>
                </a:solidFill>
                <a:latin typeface="Arial" pitchFamily="34" charset="0"/>
                <a:ea typeface="Arial" pitchFamily="34" charset="-122"/>
                <a:cs typeface="Arial" pitchFamily="34" charset="-120"/>
              </a:rPr>
              <a:t>عرض سياراتك‏</a:t>
            </a:r>
            <a:endParaRPr lang="ar-JO" sz="1500" dirty="0"/>
          </a:p>
        </p:txBody>
      </p:sp>
      <p:sp>
        <p:nvSpPr>
          <p:cNvPr id="12" name="s17-rect-10"/>
          <p:cNvSpPr/>
          <p:nvPr/>
        </p:nvSpPr>
        <p:spPr>
          <a:xfrm>
            <a:off x="4693615" y="1965960"/>
            <a:ext cx="2194560" cy="841248"/>
          </a:xfrm>
          <a:prstGeom prst="roundRect">
            <a:avLst>
              <a:gd name="adj" fmla="val 19565"/>
            </a:avLst>
          </a:prstGeom>
          <a:solidFill>
            <a:srgbClr val="F3D9D6"/>
          </a:solidFill>
          <a:ln/>
        </p:spPr>
      </p:sp>
      <p:sp>
        <p:nvSpPr>
          <p:cNvPr id="13" name="s17-text-11"/>
          <p:cNvSpPr txBox="1"/>
          <p:nvPr/>
        </p:nvSpPr>
        <p:spPr>
          <a:xfrm>
            <a:off x="4876495" y="2039112"/>
            <a:ext cx="1828800" cy="411480"/>
          </a:xfrm>
          <a:prstGeom prst="rect">
            <a:avLst/>
          </a:prstGeom>
          <a:noFill/>
          <a:ln/>
        </p:spPr>
        <p:txBody>
          <a:bodyPr wrap="square" lIns="0" tIns="0" rIns="0" bIns="0" rtlCol="0" anchor="t"/>
          <a:lstStyle/>
          <a:p>
            <a:pPr rtl="1" algn="r" indent="0" marL="0">
              <a:buNone/>
            </a:pPr>
            <a:r>
              <a:rPr lang="ar-JO" altLang="en-US" sz="2200" b="1" dirty="0">
                <a:solidFill>
                  <a:srgbClr val="9A0002"/>
                </a:solidFill>
                <a:latin typeface="Arial" pitchFamily="34" charset="0"/>
                <a:ea typeface="Arial" pitchFamily="34" charset="-122"/>
                <a:cs typeface="Arial" pitchFamily="34" charset="-120"/>
              </a:rPr>
              <a:t>عمولة‏</a:t>
            </a:r>
            <a:endParaRPr lang="ar-JO" sz="2200" dirty="0"/>
          </a:p>
        </p:txBody>
      </p:sp>
      <p:sp>
        <p:nvSpPr>
          <p:cNvPr id="14" name="s17-text-12"/>
          <p:cNvSpPr txBox="1"/>
          <p:nvPr/>
        </p:nvSpPr>
        <p:spPr>
          <a:xfrm>
            <a:off x="4876495" y="2441448"/>
            <a:ext cx="1828800" cy="292608"/>
          </a:xfrm>
          <a:prstGeom prst="rect">
            <a:avLst/>
          </a:prstGeom>
          <a:noFill/>
          <a:ln/>
        </p:spPr>
        <p:txBody>
          <a:bodyPr wrap="square" lIns="0" tIns="0" rIns="0" bIns="0" rtlCol="0" anchor="t"/>
          <a:lstStyle/>
          <a:p>
            <a:pPr rtl="1" algn="r" indent="0" marL="0">
              <a:buNone/>
            </a:pPr>
            <a:r>
              <a:rPr lang="ar-JO" altLang="en-US" sz="1500" dirty="0">
                <a:solidFill>
                  <a:srgbClr val="17191D"/>
                </a:solidFill>
                <a:latin typeface="Arial" pitchFamily="34" charset="0"/>
                <a:ea typeface="Arial" pitchFamily="34" charset="-122"/>
                <a:cs typeface="Arial" pitchFamily="34" charset="-120"/>
              </a:rPr>
              <a:t>على الحجوزات فقط‏</a:t>
            </a:r>
            <a:endParaRPr lang="ar-JO" sz="1500" dirty="0"/>
          </a:p>
        </p:txBody>
      </p:sp>
      <p:sp>
        <p:nvSpPr>
          <p:cNvPr id="15" name="s17-rect-13"/>
          <p:cNvSpPr/>
          <p:nvPr/>
        </p:nvSpPr>
        <p:spPr>
          <a:xfrm>
            <a:off x="4693615" y="2971800"/>
            <a:ext cx="6949440" cy="411480"/>
          </a:xfrm>
          <a:prstGeom prst="rect">
            <a:avLst/>
          </a:prstGeom>
          <a:solidFill>
            <a:srgbClr val="9A0002"/>
          </a:solidFill>
          <a:ln/>
        </p:spPr>
      </p:sp>
      <p:sp>
        <p:nvSpPr>
          <p:cNvPr id="16" name="s17-text-14"/>
          <p:cNvSpPr txBox="1"/>
          <p:nvPr/>
        </p:nvSpPr>
        <p:spPr>
          <a:xfrm>
            <a:off x="10545775" y="2971800"/>
            <a:ext cx="960120" cy="411480"/>
          </a:xfrm>
          <a:prstGeom prst="rect">
            <a:avLst/>
          </a:prstGeom>
          <a:noFill/>
          <a:ln/>
        </p:spPr>
        <p:txBody>
          <a:bodyPr wrap="square" lIns="0" tIns="0" rIns="0" bIns="0" rtlCol="0" anchor="ctr"/>
          <a:lstStyle/>
          <a:p>
            <a:pPr rtl="1" algn="r" indent="0" marL="0">
              <a:buNone/>
            </a:pPr>
            <a:r>
              <a:rPr lang="ar-JO" altLang="en-US" sz="1400" b="1" dirty="0">
                <a:solidFill>
                  <a:srgbClr val="FFFFFF"/>
                </a:solidFill>
                <a:latin typeface="Arial" pitchFamily="34" charset="0"/>
                <a:ea typeface="Arial" pitchFamily="34" charset="-122"/>
                <a:cs typeface="Arial" pitchFamily="34" charset="-120"/>
              </a:rPr>
              <a:t>الباقة‏</a:t>
            </a:r>
            <a:endParaRPr lang="ar-JO" sz="1400" dirty="0"/>
          </a:p>
        </p:txBody>
      </p:sp>
      <p:sp>
        <p:nvSpPr>
          <p:cNvPr id="17" name="s17-text-15"/>
          <p:cNvSpPr txBox="1"/>
          <p:nvPr/>
        </p:nvSpPr>
        <p:spPr>
          <a:xfrm>
            <a:off x="7619695" y="2971800"/>
            <a:ext cx="2697480" cy="411480"/>
          </a:xfrm>
          <a:prstGeom prst="rect">
            <a:avLst/>
          </a:prstGeom>
          <a:noFill/>
          <a:ln/>
        </p:spPr>
        <p:txBody>
          <a:bodyPr wrap="square" lIns="0" tIns="0" rIns="0" bIns="0" rtlCol="0" anchor="ctr"/>
          <a:lstStyle/>
          <a:p>
            <a:pPr rtl="1" algn="r" indent="0" marL="0">
              <a:buNone/>
            </a:pPr>
            <a:r>
              <a:rPr lang="ar-JO" altLang="en-US" sz="1400" b="1" dirty="0">
                <a:solidFill>
                  <a:srgbClr val="FFFFFF"/>
                </a:solidFill>
                <a:latin typeface="Arial" pitchFamily="34" charset="0"/>
                <a:ea typeface="Arial" pitchFamily="34" charset="-122"/>
                <a:cs typeface="Arial" pitchFamily="34" charset="-120"/>
              </a:rPr>
              <a:t>رسوم الباقة‏</a:t>
            </a:r>
            <a:endParaRPr lang="ar-JO" sz="1400" dirty="0"/>
          </a:p>
        </p:txBody>
      </p:sp>
      <p:sp>
        <p:nvSpPr>
          <p:cNvPr id="18" name="s17-text-16"/>
          <p:cNvSpPr txBox="1"/>
          <p:nvPr/>
        </p:nvSpPr>
        <p:spPr>
          <a:xfrm>
            <a:off x="6293815" y="2971800"/>
            <a:ext cx="1097280" cy="411480"/>
          </a:xfrm>
          <a:prstGeom prst="rect">
            <a:avLst/>
          </a:prstGeom>
          <a:noFill/>
          <a:ln/>
        </p:spPr>
        <p:txBody>
          <a:bodyPr wrap="square" lIns="0" tIns="0" rIns="0" bIns="0" rtlCol="0" anchor="ctr"/>
          <a:lstStyle/>
          <a:p>
            <a:pPr rtl="1" algn="r" indent="0" marL="0">
              <a:buNone/>
            </a:pPr>
            <a:r>
              <a:rPr lang="ar-JO" altLang="en-US" sz="1400" b="1" dirty="0">
                <a:solidFill>
                  <a:srgbClr val="FFFFFF"/>
                </a:solidFill>
                <a:latin typeface="Arial" pitchFamily="34" charset="0"/>
                <a:ea typeface="Arial" pitchFamily="34" charset="-122"/>
                <a:cs typeface="Arial" pitchFamily="34" charset="-120"/>
              </a:rPr>
              <a:t>الإيجار اليومي‏</a:t>
            </a:r>
            <a:endParaRPr lang="ar-JO" sz="1400" dirty="0"/>
          </a:p>
        </p:txBody>
      </p:sp>
      <p:sp>
        <p:nvSpPr>
          <p:cNvPr id="19" name="s17-text-17"/>
          <p:cNvSpPr txBox="1"/>
          <p:nvPr/>
        </p:nvSpPr>
        <p:spPr>
          <a:xfrm>
            <a:off x="4785055" y="2971800"/>
            <a:ext cx="1280160" cy="411480"/>
          </a:xfrm>
          <a:prstGeom prst="rect">
            <a:avLst/>
          </a:prstGeom>
          <a:noFill/>
          <a:ln/>
        </p:spPr>
        <p:txBody>
          <a:bodyPr wrap="square" lIns="0" tIns="0" rIns="0" bIns="0" rtlCol="0" anchor="ctr"/>
          <a:lstStyle/>
          <a:p>
            <a:pPr rtl="1" algn="r" indent="0" marL="0">
              <a:buNone/>
            </a:pPr>
            <a:r>
              <a:rPr lang="ar-JO" altLang="en-US" sz="1400" b="1" dirty="0">
                <a:solidFill>
                  <a:srgbClr val="FFFFFF"/>
                </a:solidFill>
                <a:latin typeface="Arial" pitchFamily="34" charset="0"/>
                <a:ea typeface="Arial" pitchFamily="34" charset="-122"/>
                <a:cs typeface="Arial" pitchFamily="34" charset="-120"/>
              </a:rPr>
              <a:t>الإيجار الشهري‏</a:t>
            </a:r>
            <a:endParaRPr lang="ar-JO" sz="1400" dirty="0"/>
          </a:p>
        </p:txBody>
      </p:sp>
      <p:sp>
        <p:nvSpPr>
          <p:cNvPr id="20" name="s17-rect-18"/>
          <p:cNvSpPr/>
          <p:nvPr/>
        </p:nvSpPr>
        <p:spPr>
          <a:xfrm>
            <a:off x="4693615" y="3383280"/>
            <a:ext cx="6949440" cy="502920"/>
          </a:xfrm>
          <a:prstGeom prst="rect">
            <a:avLst/>
          </a:prstGeom>
          <a:solidFill>
            <a:srgbClr val="F3F4F6"/>
          </a:solidFill>
          <a:ln/>
        </p:spPr>
      </p:sp>
      <p:sp>
        <p:nvSpPr>
          <p:cNvPr id="21" name="s17-text-19"/>
          <p:cNvSpPr txBox="1"/>
          <p:nvPr/>
        </p:nvSpPr>
        <p:spPr>
          <a:xfrm>
            <a:off x="10545775" y="3383280"/>
            <a:ext cx="960120" cy="502920"/>
          </a:xfrm>
          <a:prstGeom prst="rect">
            <a:avLst/>
          </a:prstGeom>
          <a:noFill/>
          <a:ln/>
        </p:spPr>
        <p:txBody>
          <a:bodyPr wrap="square" lIns="0" tIns="0" rIns="0" bIns="0" rtlCol="0" anchor="ctr"/>
          <a:lstStyle/>
          <a:p>
            <a:pPr rtl="1" algn="r" indent="0" marL="0">
              <a:buNone/>
            </a:pPr>
            <a:r>
              <a:rPr lang="ar-JO" altLang="en-US" sz="1600" b="1" dirty="0">
                <a:solidFill>
                  <a:srgbClr val="17191D"/>
                </a:solidFill>
                <a:latin typeface="Arial" pitchFamily="34" charset="0"/>
                <a:ea typeface="Arial" pitchFamily="34" charset="-122"/>
                <a:cs typeface="Arial" pitchFamily="34" charset="-120"/>
              </a:rPr>
              <a:t>الأساسية‏</a:t>
            </a:r>
            <a:endParaRPr lang="ar-JO" sz="1600" dirty="0"/>
          </a:p>
        </p:txBody>
      </p:sp>
      <p:sp>
        <p:nvSpPr>
          <p:cNvPr id="22" name="s17-text-20"/>
          <p:cNvSpPr txBox="1"/>
          <p:nvPr/>
        </p:nvSpPr>
        <p:spPr>
          <a:xfrm>
            <a:off x="7619695" y="3383280"/>
            <a:ext cx="2697480" cy="502920"/>
          </a:xfrm>
          <a:prstGeom prst="rect">
            <a:avLst/>
          </a:prstGeom>
          <a:noFill/>
          <a:ln/>
        </p:spPr>
        <p:txBody>
          <a:bodyPr wrap="square" lIns="0" tIns="0" rIns="0" bIns="0" rtlCol="0" anchor="ctr"/>
          <a:lstStyle/>
          <a:p>
            <a:pPr rtl="1" algn="r" indent="0" marL="0">
              <a:buNone/>
            </a:pPr>
            <a:r>
              <a:rPr lang="ar-JO" altLang="en-US" sz="1400" dirty="0">
                <a:solidFill>
                  <a:srgbClr val="17191D"/>
                </a:solidFill>
                <a:latin typeface="Arial" pitchFamily="34" charset="0"/>
                <a:ea typeface="Arial" pitchFamily="34" charset="-122"/>
                <a:cs typeface="Arial" pitchFamily="34" charset="-120"/>
              </a:rPr>
              <a:t>مجاني‏</a:t>
            </a:r>
            <a:endParaRPr lang="ar-JO" sz="1400" dirty="0"/>
          </a:p>
        </p:txBody>
      </p:sp>
      <p:sp>
        <p:nvSpPr>
          <p:cNvPr id="23" name="s17-text-21"/>
          <p:cNvSpPr txBox="1"/>
          <p:nvPr/>
        </p:nvSpPr>
        <p:spPr>
          <a:xfrm>
            <a:off x="6293815" y="3383280"/>
            <a:ext cx="1097280" cy="502920"/>
          </a:xfrm>
          <a:prstGeom prst="rect">
            <a:avLst/>
          </a:prstGeom>
          <a:noFill/>
          <a:ln/>
        </p:spPr>
        <p:txBody>
          <a:bodyPr wrap="square" lIns="0" tIns="0" rIns="0" bIns="0" rtlCol="0" anchor="ctr"/>
          <a:lstStyle/>
          <a:p>
            <a:pPr algn="r" indent="0" marL="0">
              <a:buNone/>
            </a:pPr>
            <a:r>
              <a:rPr lang="ar-JO" altLang="en-US" sz="1600" b="1" dirty="0">
                <a:solidFill>
                  <a:srgbClr val="9A0002"/>
                </a:solidFill>
                <a:latin typeface="Arial" pitchFamily="34" charset="0"/>
                <a:ea typeface="Arial" pitchFamily="34" charset="-122"/>
                <a:cs typeface="Arial" pitchFamily="34" charset="-120"/>
              </a:rPr>
              <a:t>15%</a:t>
            </a:r>
            <a:endParaRPr lang="ar-JO" sz="1600" dirty="0"/>
          </a:p>
        </p:txBody>
      </p:sp>
      <p:sp>
        <p:nvSpPr>
          <p:cNvPr id="24" name="s17-text-22"/>
          <p:cNvSpPr txBox="1"/>
          <p:nvPr/>
        </p:nvSpPr>
        <p:spPr>
          <a:xfrm>
            <a:off x="4785055" y="3383280"/>
            <a:ext cx="1280160" cy="502920"/>
          </a:xfrm>
          <a:prstGeom prst="rect">
            <a:avLst/>
          </a:prstGeom>
          <a:noFill/>
          <a:ln/>
        </p:spPr>
        <p:txBody>
          <a:bodyPr wrap="square" lIns="0" tIns="0" rIns="0" bIns="0" rtlCol="0" anchor="ctr"/>
          <a:lstStyle/>
          <a:p>
            <a:pPr algn="r" indent="0" marL="0">
              <a:buNone/>
            </a:pPr>
            <a:r>
              <a:rPr lang="ar-JO" altLang="en-US" sz="1600" b="1" dirty="0">
                <a:solidFill>
                  <a:srgbClr val="9A0002"/>
                </a:solidFill>
                <a:latin typeface="Arial" pitchFamily="34" charset="0"/>
                <a:ea typeface="Arial" pitchFamily="34" charset="-122"/>
                <a:cs typeface="Arial" pitchFamily="34" charset="-120"/>
              </a:rPr>
              <a:t>10%</a:t>
            </a:r>
            <a:endParaRPr lang="ar-JO" sz="1600" dirty="0"/>
          </a:p>
        </p:txBody>
      </p:sp>
      <p:sp>
        <p:nvSpPr>
          <p:cNvPr id="25" name="s17-rect-23"/>
          <p:cNvSpPr/>
          <p:nvPr/>
        </p:nvSpPr>
        <p:spPr>
          <a:xfrm>
            <a:off x="4693615" y="3886200"/>
            <a:ext cx="6949440" cy="713232"/>
          </a:xfrm>
          <a:prstGeom prst="rect">
            <a:avLst/>
          </a:prstGeom>
          <a:solidFill>
            <a:srgbClr val="FFFFFF"/>
          </a:solidFill>
          <a:ln/>
        </p:spPr>
      </p:sp>
      <p:sp>
        <p:nvSpPr>
          <p:cNvPr id="26" name="s17-text-24"/>
          <p:cNvSpPr txBox="1"/>
          <p:nvPr/>
        </p:nvSpPr>
        <p:spPr>
          <a:xfrm>
            <a:off x="10545775" y="3886200"/>
            <a:ext cx="960120" cy="713232"/>
          </a:xfrm>
          <a:prstGeom prst="rect">
            <a:avLst/>
          </a:prstGeom>
          <a:noFill/>
          <a:ln/>
        </p:spPr>
        <p:txBody>
          <a:bodyPr wrap="square" lIns="0" tIns="0" rIns="0" bIns="0" rtlCol="0" anchor="ctr"/>
          <a:lstStyle/>
          <a:p>
            <a:pPr rtl="1" algn="r" indent="0" marL="0">
              <a:buNone/>
            </a:pPr>
            <a:r>
              <a:rPr lang="ar-JO" altLang="en-US" sz="1600" b="1" dirty="0">
                <a:solidFill>
                  <a:srgbClr val="17191D"/>
                </a:solidFill>
                <a:latin typeface="Arial" pitchFamily="34" charset="0"/>
                <a:ea typeface="Arial" pitchFamily="34" charset="-122"/>
                <a:cs typeface="Arial" pitchFamily="34" charset="-120"/>
              </a:rPr>
              <a:t>برو‏</a:t>
            </a:r>
            <a:endParaRPr lang="ar-JO" sz="1600" dirty="0"/>
          </a:p>
        </p:txBody>
      </p:sp>
      <p:sp>
        <p:nvSpPr>
          <p:cNvPr id="27" name="s17-text-25"/>
          <p:cNvSpPr txBox="1"/>
          <p:nvPr/>
        </p:nvSpPr>
        <p:spPr>
          <a:xfrm>
            <a:off x="7619695" y="3886200"/>
            <a:ext cx="2697480" cy="713232"/>
          </a:xfrm>
          <a:prstGeom prst="rect">
            <a:avLst/>
          </a:prstGeom>
          <a:noFill/>
          <a:ln/>
        </p:spPr>
        <p:txBody>
          <a:bodyPr wrap="square" lIns="0" tIns="0" rIns="0" bIns="0" rtlCol="0" anchor="ctr"/>
          <a:lstStyle/>
          <a:p>
            <a:pPr rtl="1" algn="r" indent="0" marL="0">
              <a:buNone/>
            </a:pPr>
            <a:r>
              <a:rPr lang="ar-JO" altLang="en-US" sz="1400" dirty="0">
                <a:solidFill>
                  <a:srgbClr val="17191D"/>
                </a:solidFill>
                <a:latin typeface="Arial" pitchFamily="34" charset="0"/>
                <a:ea typeface="Arial" pitchFamily="34" charset="-122"/>
                <a:cs typeface="Arial" pitchFamily="34" charset="-120"/>
              </a:rPr>
              <a:t>الشركات: 19 ديناراً شهرياً‏</a:t>
            </a:r>
            <a:endParaRPr lang="ar-JO" sz="1400" dirty="0"/>
          </a:p>
          <a:p>
            <a:pPr rtl="1" algn="r" indent="0" marL="0">
              <a:buNone/>
            </a:pPr>
            <a:r>
              <a:rPr lang="ar-JO" altLang="en-US" sz="1400" dirty="0">
                <a:solidFill>
                  <a:srgbClr val="17191D"/>
                </a:solidFill>
                <a:latin typeface="Arial" pitchFamily="34" charset="0"/>
                <a:ea typeface="Arial" pitchFamily="34" charset="-122"/>
                <a:cs typeface="Arial" pitchFamily="34" charset="-120"/>
              </a:rPr>
              <a:t>مالكو السيارات: 5 دنانير شهرياً‏</a:t>
            </a:r>
            <a:endParaRPr lang="ar-JO" sz="1400" dirty="0"/>
          </a:p>
        </p:txBody>
      </p:sp>
      <p:sp>
        <p:nvSpPr>
          <p:cNvPr id="28" name="s17-text-26"/>
          <p:cNvSpPr txBox="1"/>
          <p:nvPr/>
        </p:nvSpPr>
        <p:spPr>
          <a:xfrm>
            <a:off x="6293815" y="3886200"/>
            <a:ext cx="1097280" cy="713232"/>
          </a:xfrm>
          <a:prstGeom prst="rect">
            <a:avLst/>
          </a:prstGeom>
          <a:noFill/>
          <a:ln/>
        </p:spPr>
        <p:txBody>
          <a:bodyPr wrap="square" lIns="0" tIns="0" rIns="0" bIns="0" rtlCol="0" anchor="ctr"/>
          <a:lstStyle/>
          <a:p>
            <a:pPr algn="r" indent="0" marL="0">
              <a:buNone/>
            </a:pPr>
            <a:r>
              <a:rPr lang="ar-JO" altLang="en-US" sz="1600" b="1" dirty="0">
                <a:solidFill>
                  <a:srgbClr val="9A0002"/>
                </a:solidFill>
                <a:latin typeface="Arial" pitchFamily="34" charset="0"/>
                <a:ea typeface="Arial" pitchFamily="34" charset="-122"/>
                <a:cs typeface="Arial" pitchFamily="34" charset="-120"/>
              </a:rPr>
              <a:t>12%</a:t>
            </a:r>
            <a:endParaRPr lang="ar-JO" sz="1600" dirty="0"/>
          </a:p>
        </p:txBody>
      </p:sp>
      <p:sp>
        <p:nvSpPr>
          <p:cNvPr id="29" name="s17-text-27"/>
          <p:cNvSpPr txBox="1"/>
          <p:nvPr/>
        </p:nvSpPr>
        <p:spPr>
          <a:xfrm>
            <a:off x="4785055" y="3886200"/>
            <a:ext cx="1280160" cy="713232"/>
          </a:xfrm>
          <a:prstGeom prst="rect">
            <a:avLst/>
          </a:prstGeom>
          <a:noFill/>
          <a:ln/>
        </p:spPr>
        <p:txBody>
          <a:bodyPr wrap="square" lIns="0" tIns="0" rIns="0" bIns="0" rtlCol="0" anchor="ctr"/>
          <a:lstStyle/>
          <a:p>
            <a:pPr algn="r" indent="0" marL="0">
              <a:buNone/>
            </a:pPr>
            <a:r>
              <a:rPr lang="ar-JO" altLang="en-US" sz="1600" b="1" dirty="0">
                <a:solidFill>
                  <a:srgbClr val="9A0002"/>
                </a:solidFill>
                <a:latin typeface="Arial" pitchFamily="34" charset="0"/>
                <a:ea typeface="Arial" pitchFamily="34" charset="-122"/>
                <a:cs typeface="Arial" pitchFamily="34" charset="-120"/>
              </a:rPr>
              <a:t>9%</a:t>
            </a:r>
            <a:endParaRPr lang="ar-JO" sz="1600" dirty="0"/>
          </a:p>
        </p:txBody>
      </p:sp>
      <p:sp>
        <p:nvSpPr>
          <p:cNvPr id="30" name="s17-rect-28"/>
          <p:cNvSpPr/>
          <p:nvPr/>
        </p:nvSpPr>
        <p:spPr>
          <a:xfrm>
            <a:off x="4693615" y="4599432"/>
            <a:ext cx="6949440" cy="502920"/>
          </a:xfrm>
          <a:prstGeom prst="rect">
            <a:avLst/>
          </a:prstGeom>
          <a:solidFill>
            <a:srgbClr val="F3F4F6"/>
          </a:solidFill>
          <a:ln/>
        </p:spPr>
      </p:sp>
      <p:sp>
        <p:nvSpPr>
          <p:cNvPr id="31" name="s17-text-29"/>
          <p:cNvSpPr txBox="1"/>
          <p:nvPr/>
        </p:nvSpPr>
        <p:spPr>
          <a:xfrm>
            <a:off x="10545775" y="4599432"/>
            <a:ext cx="960120" cy="502920"/>
          </a:xfrm>
          <a:prstGeom prst="rect">
            <a:avLst/>
          </a:prstGeom>
          <a:noFill/>
          <a:ln/>
        </p:spPr>
        <p:txBody>
          <a:bodyPr wrap="square" lIns="0" tIns="0" rIns="0" bIns="0" rtlCol="0" anchor="ctr"/>
          <a:lstStyle/>
          <a:p>
            <a:pPr rtl="1" algn="r" indent="0" marL="0">
              <a:buNone/>
            </a:pPr>
            <a:r>
              <a:rPr lang="ar-JO" altLang="en-US" sz="1600" b="1" dirty="0">
                <a:solidFill>
                  <a:srgbClr val="17191D"/>
                </a:solidFill>
                <a:latin typeface="Arial" pitchFamily="34" charset="0"/>
                <a:ea typeface="Arial" pitchFamily="34" charset="-122"/>
                <a:cs typeface="Arial" pitchFamily="34" charset="-120"/>
              </a:rPr>
              <a:t>برو بلس‏</a:t>
            </a:r>
            <a:endParaRPr lang="ar-JO" sz="1600" dirty="0"/>
          </a:p>
        </p:txBody>
      </p:sp>
      <p:sp>
        <p:nvSpPr>
          <p:cNvPr id="32" name="s17-text-30"/>
          <p:cNvSpPr txBox="1"/>
          <p:nvPr/>
        </p:nvSpPr>
        <p:spPr>
          <a:xfrm>
            <a:off x="7619695" y="4599432"/>
            <a:ext cx="2697480" cy="502920"/>
          </a:xfrm>
          <a:prstGeom prst="rect">
            <a:avLst/>
          </a:prstGeom>
          <a:noFill/>
          <a:ln/>
        </p:spPr>
        <p:txBody>
          <a:bodyPr wrap="square" lIns="0" tIns="0" rIns="0" bIns="0" rtlCol="0" anchor="ctr"/>
          <a:lstStyle/>
          <a:p>
            <a:pPr rtl="1" algn="r" indent="0" marL="0">
              <a:buNone/>
            </a:pPr>
            <a:r>
              <a:rPr lang="ar-JO" altLang="en-US" sz="1400" dirty="0">
                <a:solidFill>
                  <a:srgbClr val="17191D"/>
                </a:solidFill>
                <a:latin typeface="Arial" pitchFamily="34" charset="0"/>
                <a:ea typeface="Arial" pitchFamily="34" charset="-122"/>
                <a:cs typeface="Arial" pitchFamily="34" charset="-120"/>
              </a:rPr>
              <a:t>الشركات: 49 ديناراً شهرياً‏</a:t>
            </a:r>
            <a:endParaRPr lang="ar-JO" sz="1400" dirty="0"/>
          </a:p>
        </p:txBody>
      </p:sp>
      <p:sp>
        <p:nvSpPr>
          <p:cNvPr id="33" name="s17-text-31"/>
          <p:cNvSpPr txBox="1"/>
          <p:nvPr/>
        </p:nvSpPr>
        <p:spPr>
          <a:xfrm>
            <a:off x="6293815" y="4599432"/>
            <a:ext cx="1097280" cy="502920"/>
          </a:xfrm>
          <a:prstGeom prst="rect">
            <a:avLst/>
          </a:prstGeom>
          <a:noFill/>
          <a:ln/>
        </p:spPr>
        <p:txBody>
          <a:bodyPr wrap="square" lIns="0" tIns="0" rIns="0" bIns="0" rtlCol="0" anchor="ctr"/>
          <a:lstStyle/>
          <a:p>
            <a:pPr algn="r" indent="0" marL="0">
              <a:buNone/>
            </a:pPr>
            <a:r>
              <a:rPr lang="ar-JO" altLang="en-US" sz="1600" b="1" dirty="0">
                <a:solidFill>
                  <a:srgbClr val="9A0002"/>
                </a:solidFill>
                <a:latin typeface="Arial" pitchFamily="34" charset="0"/>
                <a:ea typeface="Arial" pitchFamily="34" charset="-122"/>
                <a:cs typeface="Arial" pitchFamily="34" charset="-120"/>
              </a:rPr>
              <a:t>10%</a:t>
            </a:r>
            <a:endParaRPr lang="ar-JO" sz="1600" dirty="0"/>
          </a:p>
        </p:txBody>
      </p:sp>
      <p:sp>
        <p:nvSpPr>
          <p:cNvPr id="34" name="s17-text-32"/>
          <p:cNvSpPr txBox="1"/>
          <p:nvPr/>
        </p:nvSpPr>
        <p:spPr>
          <a:xfrm>
            <a:off x="4785055" y="4599432"/>
            <a:ext cx="1280160" cy="502920"/>
          </a:xfrm>
          <a:prstGeom prst="rect">
            <a:avLst/>
          </a:prstGeom>
          <a:noFill/>
          <a:ln/>
        </p:spPr>
        <p:txBody>
          <a:bodyPr wrap="square" lIns="0" tIns="0" rIns="0" bIns="0" rtlCol="0" anchor="ctr"/>
          <a:lstStyle/>
          <a:p>
            <a:pPr algn="r" indent="0" marL="0">
              <a:buNone/>
            </a:pPr>
            <a:r>
              <a:rPr lang="ar-JO" altLang="en-US" sz="1600" b="1" dirty="0">
                <a:solidFill>
                  <a:srgbClr val="9A0002"/>
                </a:solidFill>
                <a:latin typeface="Arial" pitchFamily="34" charset="0"/>
                <a:ea typeface="Arial" pitchFamily="34" charset="-122"/>
                <a:cs typeface="Arial" pitchFamily="34" charset="-120"/>
              </a:rPr>
              <a:t>8%</a:t>
            </a:r>
            <a:endParaRPr lang="ar-JO" sz="1600" dirty="0"/>
          </a:p>
        </p:txBody>
      </p:sp>
      <p:sp>
        <p:nvSpPr>
          <p:cNvPr id="35" name="s17-text-33"/>
          <p:cNvSpPr txBox="1"/>
          <p:nvPr/>
        </p:nvSpPr>
        <p:spPr>
          <a:xfrm>
            <a:off x="4693615" y="5193792"/>
            <a:ext cx="6949440" cy="685800"/>
          </a:xfrm>
          <a:prstGeom prst="rect">
            <a:avLst/>
          </a:prstGeom>
          <a:noFill/>
          <a:ln/>
        </p:spPr>
        <p:txBody>
          <a:bodyPr wrap="square" lIns="0" tIns="0" rIns="0" bIns="0" rtlCol="0" anchor="t"/>
          <a:lstStyle/>
          <a:p>
            <a:pPr rtl="1" algn="r" indent="0" marL="0">
              <a:buNone/>
            </a:pPr>
            <a:r>
              <a:rPr lang="ar-JO" altLang="en-US" sz="1300" dirty="0">
                <a:solidFill>
                  <a:srgbClr val="555A63"/>
                </a:solidFill>
                <a:latin typeface="Arial" pitchFamily="34" charset="0"/>
                <a:ea typeface="Arial" pitchFamily="34" charset="-122"/>
                <a:cs typeface="Arial" pitchFamily="34" charset="-120"/>
              </a:rPr>
              <a:t>القيم الافتراضية للإطلاق في الأردن، وتُحدَّد لكل سوق. أقل عمولة 2 دينار لكل حجز. يور درايف تدفع رسوم البطاقات. الباقات المدفوعة تُفتح عند الإطلاق العام، وحتى ذلك الحين ينضم الشركاء الجدد كشركاء مؤسسين.‏</a:t>
            </a:r>
            <a:endParaRPr lang="ar-JO" sz="1300" dirty="0"/>
          </a:p>
        </p:txBody>
      </p:sp>
      <p:sp>
        <p:nvSpPr>
          <p:cNvPr id="36" name="s17-rect-34"/>
          <p:cNvSpPr/>
          <p:nvPr/>
        </p:nvSpPr>
        <p:spPr>
          <a:xfrm>
            <a:off x="551383" y="1965960"/>
            <a:ext cx="3822192" cy="4023360"/>
          </a:xfrm>
          <a:prstGeom prst="roundRect">
            <a:avLst>
              <a:gd name="adj" fmla="val 5981"/>
            </a:avLst>
          </a:prstGeom>
          <a:solidFill>
            <a:srgbClr val="F3F4F6"/>
          </a:solidFill>
          <a:ln/>
        </p:spPr>
      </p:sp>
      <p:sp>
        <p:nvSpPr>
          <p:cNvPr id="37" name="s17-text-35"/>
          <p:cNvSpPr txBox="1"/>
          <p:nvPr/>
        </p:nvSpPr>
        <p:spPr>
          <a:xfrm>
            <a:off x="807415" y="2148840"/>
            <a:ext cx="3291840" cy="274320"/>
          </a:xfrm>
          <a:prstGeom prst="rect">
            <a:avLst/>
          </a:prstGeom>
          <a:noFill/>
          <a:ln/>
        </p:spPr>
        <p:txBody>
          <a:bodyPr wrap="square" lIns="0" tIns="0" rIns="0" bIns="0" rtlCol="0" anchor="t"/>
          <a:lstStyle/>
          <a:p>
            <a:pPr rtl="1" algn="r" indent="0" marL="0">
              <a:buNone/>
            </a:pPr>
            <a:r>
              <a:rPr lang="ar-JO" altLang="en-US" sz="1300" b="1" dirty="0">
                <a:solidFill>
                  <a:srgbClr val="9A0002"/>
                </a:solidFill>
                <a:latin typeface="Arial" pitchFamily="34" charset="0"/>
                <a:ea typeface="Arial" pitchFamily="34" charset="-122"/>
                <a:cs typeface="Arial" pitchFamily="34" charset="-120"/>
              </a:rPr>
              <a:t>مثال على حجز‏</a:t>
            </a:r>
            <a:endParaRPr lang="ar-JO" sz="1300" dirty="0"/>
          </a:p>
        </p:txBody>
      </p:sp>
      <p:sp>
        <p:nvSpPr>
          <p:cNvPr id="38" name="s17-text-36"/>
          <p:cNvSpPr txBox="1"/>
          <p:nvPr/>
        </p:nvSpPr>
        <p:spPr>
          <a:xfrm>
            <a:off x="807415" y="2423160"/>
            <a:ext cx="3291840" cy="411480"/>
          </a:xfrm>
          <a:prstGeom prst="rect">
            <a:avLst/>
          </a:prstGeom>
          <a:noFill/>
          <a:ln/>
        </p:spPr>
        <p:txBody>
          <a:bodyPr wrap="square" lIns="0" tIns="0" rIns="0" bIns="0" rtlCol="0" anchor="t"/>
          <a:lstStyle/>
          <a:p>
            <a:pPr rtl="1" algn="r" indent="0" marL="0">
              <a:buNone/>
            </a:pPr>
            <a:r>
              <a:rPr lang="ar-JO" altLang="en-US" sz="1900" b="1" dirty="0">
                <a:solidFill>
                  <a:srgbClr val="17191D"/>
                </a:solidFill>
                <a:latin typeface="Arial" pitchFamily="34" charset="0"/>
                <a:ea typeface="Arial" pitchFamily="34" charset="-122"/>
                <a:cs typeface="Arial" pitchFamily="34" charset="-120"/>
              </a:rPr>
              <a:t>3 أيام × 25 ديناراً = 75 ديناراً‏</a:t>
            </a:r>
            <a:endParaRPr lang="ar-JO" sz="1900" dirty="0"/>
          </a:p>
        </p:txBody>
      </p:sp>
      <p:sp>
        <p:nvSpPr>
          <p:cNvPr id="39" name="s17-text-37"/>
          <p:cNvSpPr txBox="1"/>
          <p:nvPr/>
        </p:nvSpPr>
        <p:spPr>
          <a:xfrm>
            <a:off x="807415" y="3017520"/>
            <a:ext cx="3291840" cy="292608"/>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يدفع العميل الآن عبر الإنترنت‏</a:t>
            </a:r>
            <a:endParaRPr lang="ar-JO" sz="1500" dirty="0"/>
          </a:p>
        </p:txBody>
      </p:sp>
      <p:sp>
        <p:nvSpPr>
          <p:cNvPr id="40" name="s17-text-38"/>
          <p:cNvSpPr txBox="1"/>
          <p:nvPr/>
        </p:nvSpPr>
        <p:spPr>
          <a:xfrm>
            <a:off x="807415" y="3273552"/>
            <a:ext cx="3291840" cy="548640"/>
          </a:xfrm>
          <a:prstGeom prst="rect">
            <a:avLst/>
          </a:prstGeom>
          <a:noFill/>
          <a:ln/>
        </p:spPr>
        <p:txBody>
          <a:bodyPr wrap="square" lIns="0" tIns="0" rIns="0" bIns="0" rtlCol="0" anchor="t"/>
          <a:lstStyle/>
          <a:p>
            <a:pPr rtl="1" algn="r" indent="0" marL="0">
              <a:buNone/>
            </a:pPr>
            <a:r>
              <a:rPr lang="ar-JO" altLang="en-US" sz="3000" b="1" dirty="0">
                <a:solidFill>
                  <a:srgbClr val="9A0002"/>
                </a:solidFill>
                <a:latin typeface="Arial" pitchFamily="34" charset="0"/>
                <a:ea typeface="Arial" pitchFamily="34" charset="-122"/>
                <a:cs typeface="Arial" pitchFamily="34" charset="-120"/>
              </a:rPr>
              <a:t>11.250 دينار‏</a:t>
            </a:r>
            <a:endParaRPr lang="ar-JO" sz="3000" dirty="0"/>
          </a:p>
        </p:txBody>
      </p:sp>
      <p:sp>
        <p:nvSpPr>
          <p:cNvPr id="41" name="s17-text-39"/>
          <p:cNvSpPr txBox="1"/>
          <p:nvPr/>
        </p:nvSpPr>
        <p:spPr>
          <a:xfrm>
            <a:off x="807415" y="3794760"/>
            <a:ext cx="3291840" cy="292608"/>
          </a:xfrm>
          <a:prstGeom prst="rect">
            <a:avLst/>
          </a:prstGeom>
          <a:noFill/>
          <a:ln/>
        </p:spPr>
        <p:txBody>
          <a:bodyPr wrap="square" lIns="0" tIns="0" rIns="0" bIns="0" rtlCol="0" anchor="t"/>
          <a:lstStyle/>
          <a:p>
            <a:pPr rtl="1" algn="r" indent="0" marL="0">
              <a:buNone/>
            </a:pPr>
            <a:r>
              <a:rPr lang="ar-JO" altLang="en-US" sz="1400" dirty="0">
                <a:solidFill>
                  <a:srgbClr val="555A63"/>
                </a:solidFill>
                <a:latin typeface="Arial" pitchFamily="34" charset="0"/>
                <a:ea typeface="Arial" pitchFamily="34" charset="-122"/>
                <a:cs typeface="Arial" pitchFamily="34" charset="-120"/>
              </a:rPr>
              <a:t>عمولة يور درايف (15%)‏</a:t>
            </a:r>
            <a:endParaRPr lang="ar-JO" sz="1400" dirty="0"/>
          </a:p>
        </p:txBody>
      </p:sp>
      <p:sp>
        <p:nvSpPr>
          <p:cNvPr id="42" name="s17-rect-40"/>
          <p:cNvSpPr/>
          <p:nvPr/>
        </p:nvSpPr>
        <p:spPr>
          <a:xfrm>
            <a:off x="825703" y="4206240"/>
            <a:ext cx="3273552" cy="18288"/>
          </a:xfrm>
          <a:prstGeom prst="rect">
            <a:avLst/>
          </a:prstGeom>
          <a:solidFill>
            <a:srgbClr val="E4E6EA"/>
          </a:solidFill>
          <a:ln/>
        </p:spPr>
      </p:sp>
      <p:sp>
        <p:nvSpPr>
          <p:cNvPr id="43" name="s17-text-41"/>
          <p:cNvSpPr txBox="1"/>
          <p:nvPr/>
        </p:nvSpPr>
        <p:spPr>
          <a:xfrm>
            <a:off x="807415" y="4361688"/>
            <a:ext cx="3291840" cy="292608"/>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يدفع لك العميل عند الاستلام‏</a:t>
            </a:r>
            <a:endParaRPr lang="ar-JO" sz="1500" dirty="0"/>
          </a:p>
        </p:txBody>
      </p:sp>
      <p:sp>
        <p:nvSpPr>
          <p:cNvPr id="44" name="s17-text-42"/>
          <p:cNvSpPr txBox="1"/>
          <p:nvPr/>
        </p:nvSpPr>
        <p:spPr>
          <a:xfrm>
            <a:off x="807415" y="4617720"/>
            <a:ext cx="3291840" cy="548640"/>
          </a:xfrm>
          <a:prstGeom prst="rect">
            <a:avLst/>
          </a:prstGeom>
          <a:noFill/>
          <a:ln/>
        </p:spPr>
        <p:txBody>
          <a:bodyPr wrap="square" lIns="0" tIns="0" rIns="0" bIns="0" rtlCol="0" anchor="t"/>
          <a:lstStyle/>
          <a:p>
            <a:pPr rtl="1" algn="r" indent="0" marL="0">
              <a:buNone/>
            </a:pPr>
            <a:r>
              <a:rPr lang="ar-JO" altLang="en-US" sz="3000" b="1" dirty="0">
                <a:solidFill>
                  <a:srgbClr val="17191D"/>
                </a:solidFill>
                <a:latin typeface="Arial" pitchFamily="34" charset="0"/>
                <a:ea typeface="Arial" pitchFamily="34" charset="-122"/>
                <a:cs typeface="Arial" pitchFamily="34" charset="-120"/>
              </a:rPr>
              <a:t>63.750 دينار‏</a:t>
            </a:r>
            <a:endParaRPr lang="ar-JO" sz="3000" dirty="0"/>
          </a:p>
        </p:txBody>
      </p:sp>
      <p:sp>
        <p:nvSpPr>
          <p:cNvPr id="45" name="s17-text-43"/>
          <p:cNvSpPr txBox="1"/>
          <p:nvPr/>
        </p:nvSpPr>
        <p:spPr>
          <a:xfrm>
            <a:off x="807415" y="5138928"/>
            <a:ext cx="3291840" cy="548640"/>
          </a:xfrm>
          <a:prstGeom prst="rect">
            <a:avLst/>
          </a:prstGeom>
          <a:noFill/>
          <a:ln/>
        </p:spPr>
        <p:txBody>
          <a:bodyPr wrap="square" lIns="0" tIns="0" rIns="0" bIns="0" rtlCol="0" anchor="t"/>
          <a:lstStyle/>
          <a:p>
            <a:pPr rtl="1" algn="r" indent="0" marL="0">
              <a:buNone/>
            </a:pPr>
            <a:r>
              <a:rPr lang="ar-JO" altLang="en-US" sz="1400" dirty="0">
                <a:solidFill>
                  <a:srgbClr val="555A63"/>
                </a:solidFill>
                <a:latin typeface="Arial" pitchFamily="34" charset="0"/>
                <a:ea typeface="Arial" pitchFamily="34" charset="-122"/>
                <a:cs typeface="Arial" pitchFamily="34" charset="-120"/>
              </a:rPr>
              <a:t>إضافة إلى تأمين مسترد يُدفع لك‏</a:t>
            </a:r>
            <a:endParaRPr lang="ar-JO" sz="1400" dirty="0"/>
          </a:p>
        </p:txBody>
      </p:sp>
      <p:sp>
        <p:nvSpPr>
          <p:cNvPr id="46" name="s17-text-44"/>
          <p:cNvSpPr txBox="1"/>
          <p:nvPr/>
        </p:nvSpPr>
        <p:spPr>
          <a:xfrm>
            <a:off x="548640" y="6327648"/>
            <a:ext cx="1280160" cy="274320"/>
          </a:xfrm>
          <a:prstGeom prst="rect">
            <a:avLst/>
          </a:prstGeom>
          <a:noFill/>
          <a:ln/>
        </p:spPr>
        <p:txBody>
          <a:bodyPr wrap="square" lIns="0" tIns="0" rIns="0" bIns="0" rtlCol="0" anchor="t"/>
          <a:lstStyle/>
          <a:p>
            <a:pPr algn="l" indent="0" marL="0">
              <a:buNone/>
            </a:pPr>
            <a:r>
              <a:rPr lang="ar-JO" altLang="en-US" sz="1200" dirty="0">
                <a:solidFill>
                  <a:srgbClr val="555A63"/>
                </a:solidFill>
                <a:latin typeface="Arial" pitchFamily="34" charset="0"/>
                <a:ea typeface="Arial" pitchFamily="34" charset="-122"/>
                <a:cs typeface="Arial" pitchFamily="34" charset="-120"/>
              </a:rPr>
              <a:t>17 / 22</a:t>
            </a:r>
            <a:endParaRPr lang="ar-JO"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18-text-0"/>
          <p:cNvSpPr txBox="1"/>
          <p:nvPr/>
        </p:nvSpPr>
        <p:spPr>
          <a:xfrm>
            <a:off x="3870655" y="384048"/>
            <a:ext cx="7772400" cy="274320"/>
          </a:xfrm>
          <a:prstGeom prst="rect">
            <a:avLst/>
          </a:prstGeom>
          <a:noFill/>
          <a:ln/>
        </p:spPr>
        <p:txBody>
          <a:bodyPr wrap="square" lIns="0" tIns="0" rIns="0" bIns="0" rtlCol="0" anchor="t"/>
          <a:lstStyle/>
          <a:p>
            <a:pPr rtl="1" algn="r" indent="0" marL="0">
              <a:buNone/>
            </a:pPr>
            <a:r>
              <a:rPr lang="ar-JO" altLang="en-US" sz="1300" b="1" dirty="0">
                <a:solidFill>
                  <a:srgbClr val="9A0002"/>
                </a:solidFill>
                <a:latin typeface="Arial" pitchFamily="34" charset="0"/>
                <a:ea typeface="Arial" pitchFamily="34" charset="-122"/>
                <a:cs typeface="Arial" pitchFamily="34" charset="-120"/>
              </a:rPr>
              <a:t>الانضمام‏</a:t>
            </a:r>
            <a:endParaRPr lang="ar-JO" sz="1300" dirty="0"/>
          </a:p>
        </p:txBody>
      </p:sp>
      <p:sp>
        <p:nvSpPr>
          <p:cNvPr id="3" name="s18-text-1"/>
          <p:cNvSpPr txBox="1"/>
          <p:nvPr/>
        </p:nvSpPr>
        <p:spPr>
          <a:xfrm>
            <a:off x="1127455" y="658368"/>
            <a:ext cx="10515600" cy="731520"/>
          </a:xfrm>
          <a:prstGeom prst="rect">
            <a:avLst/>
          </a:prstGeom>
          <a:noFill/>
          <a:ln/>
        </p:spPr>
        <p:txBody>
          <a:bodyPr wrap="square" lIns="0" tIns="0" rIns="0" bIns="0" rtlCol="0" anchor="t"/>
          <a:lstStyle/>
          <a:p>
            <a:pPr rtl="1" algn="r" indent="0" marL="0">
              <a:buNone/>
            </a:pPr>
            <a:r>
              <a:rPr lang="ar-JO" altLang="en-US" sz="3400" b="1" dirty="0">
                <a:solidFill>
                  <a:srgbClr val="17191D"/>
                </a:solidFill>
                <a:latin typeface="Arial" pitchFamily="34" charset="0"/>
                <a:ea typeface="Arial" pitchFamily="34" charset="-122"/>
                <a:cs typeface="Arial" pitchFamily="34" charset="-120"/>
              </a:rPr>
              <a:t>ابدأ بخمس خطوات سهلة‏</a:t>
            </a:r>
            <a:endParaRPr lang="ar-JO" sz="3400" dirty="0"/>
          </a:p>
        </p:txBody>
      </p:sp>
      <p:sp>
        <p:nvSpPr>
          <p:cNvPr id="4" name="s18-text-2"/>
          <p:cNvSpPr txBox="1"/>
          <p:nvPr/>
        </p:nvSpPr>
        <p:spPr>
          <a:xfrm>
            <a:off x="1127455" y="1371600"/>
            <a:ext cx="10515600" cy="411480"/>
          </a:xfrm>
          <a:prstGeom prst="rect">
            <a:avLst/>
          </a:prstGeom>
          <a:noFill/>
          <a:ln/>
        </p:spPr>
        <p:txBody>
          <a:bodyPr wrap="square" lIns="0" tIns="0" rIns="0" bIns="0" rtlCol="0" anchor="t"/>
          <a:lstStyle/>
          <a:p>
            <a:pPr rtl="1" algn="r" indent="0" marL="0">
              <a:buNone/>
            </a:pPr>
            <a:r>
              <a:rPr lang="ar-JO" altLang="en-US" sz="1700" dirty="0">
                <a:solidFill>
                  <a:srgbClr val="555A63"/>
                </a:solidFill>
                <a:latin typeface="Arial" pitchFamily="34" charset="0"/>
                <a:ea typeface="Arial" pitchFamily="34" charset="-122"/>
                <a:cs typeface="Arial" pitchFamily="34" charset="-120"/>
              </a:rPr>
              <a:t>الانضمام بسيط، وفريقنا يساعدك في كل خطوة.‏</a:t>
            </a:r>
            <a:endParaRPr lang="ar-JO" sz="1700" dirty="0"/>
          </a:p>
        </p:txBody>
      </p:sp>
      <p:pic>
        <p:nvPicPr>
          <p:cNvPr id="5" name="s18-img-3" descr="logo-ar-cherry">    </p:cNvPr>
          <p:cNvPicPr>
            <a:picLocks noChangeAspect="1"/>
          </p:cNvPicPr>
          <p:nvPr/>
        </p:nvPicPr>
        <p:blipFill>
          <a:blip r:embed="rId1"/>
          <a:stretch>
            <a:fillRect/>
          </a:stretch>
        </p:blipFill>
        <p:spPr>
          <a:xfrm>
            <a:off x="10225735" y="6336792"/>
            <a:ext cx="1038088" cy="237744"/>
          </a:xfrm>
          <a:prstGeom prst="rect">
            <a:avLst/>
          </a:prstGeom>
        </p:spPr>
      </p:pic>
      <p:sp>
        <p:nvSpPr>
          <p:cNvPr id="6" name="s18-rect-4"/>
          <p:cNvSpPr/>
          <p:nvPr/>
        </p:nvSpPr>
        <p:spPr>
          <a:xfrm>
            <a:off x="11396167" y="2240280"/>
            <a:ext cx="27432" cy="3200400"/>
          </a:xfrm>
          <a:prstGeom prst="rect">
            <a:avLst/>
          </a:prstGeom>
          <a:solidFill>
            <a:srgbClr val="F3D9D6"/>
          </a:solidFill>
          <a:ln/>
        </p:spPr>
      </p:sp>
      <p:sp>
        <p:nvSpPr>
          <p:cNvPr id="7" name="s18-rect-5"/>
          <p:cNvSpPr/>
          <p:nvPr/>
        </p:nvSpPr>
        <p:spPr>
          <a:xfrm>
            <a:off x="11185855" y="2011680"/>
            <a:ext cx="457200" cy="457200"/>
          </a:xfrm>
          <a:prstGeom prst="ellipse">
            <a:avLst/>
          </a:prstGeom>
          <a:solidFill>
            <a:srgbClr val="9A0002"/>
          </a:solidFill>
          <a:ln/>
        </p:spPr>
      </p:sp>
      <p:sp>
        <p:nvSpPr>
          <p:cNvPr id="8" name="s18-text-6"/>
          <p:cNvSpPr txBox="1"/>
          <p:nvPr/>
        </p:nvSpPr>
        <p:spPr>
          <a:xfrm>
            <a:off x="11185855" y="2011680"/>
            <a:ext cx="457200" cy="457200"/>
          </a:xfrm>
          <a:prstGeom prst="rect">
            <a:avLst/>
          </a:prstGeom>
          <a:noFill/>
          <a:ln/>
        </p:spPr>
        <p:txBody>
          <a:bodyPr wrap="square" lIns="0" tIns="0" rIns="0" bIns="0" rtlCol="0" anchor="ctr"/>
          <a:lstStyle/>
          <a:p>
            <a:pPr algn="ctr" indent="0" marL="0">
              <a:buNone/>
            </a:pPr>
            <a:r>
              <a:rPr lang="ar-JO" altLang="en-US" sz="1600" b="1" dirty="0">
                <a:solidFill>
                  <a:srgbClr val="FFFFFF"/>
                </a:solidFill>
                <a:latin typeface="Arial" pitchFamily="34" charset="0"/>
                <a:ea typeface="Arial" pitchFamily="34" charset="-122"/>
                <a:cs typeface="Arial" pitchFamily="34" charset="-120"/>
              </a:rPr>
              <a:t>1</a:t>
            </a:r>
            <a:endParaRPr lang="ar-JO" sz="1600" dirty="0"/>
          </a:p>
        </p:txBody>
      </p:sp>
      <p:sp>
        <p:nvSpPr>
          <p:cNvPr id="9" name="s18-text-7"/>
          <p:cNvSpPr txBox="1"/>
          <p:nvPr/>
        </p:nvSpPr>
        <p:spPr>
          <a:xfrm>
            <a:off x="5242255" y="1984248"/>
            <a:ext cx="5669280" cy="329184"/>
          </a:xfrm>
          <a:prstGeom prst="rect">
            <a:avLst/>
          </a:prstGeom>
          <a:noFill/>
          <a:ln/>
        </p:spPr>
        <p:txBody>
          <a:bodyPr wrap="square" lIns="0" tIns="0" rIns="0" bIns="0" rtlCol="0" anchor="t"/>
          <a:lstStyle/>
          <a:p>
            <a:pPr rtl="1" algn="r" indent="0" marL="0">
              <a:buNone/>
            </a:pPr>
            <a:r>
              <a:rPr lang="ar-JO" altLang="en-US" sz="1800" b="1" dirty="0">
                <a:solidFill>
                  <a:srgbClr val="17191D"/>
                </a:solidFill>
                <a:latin typeface="Arial" pitchFamily="34" charset="0"/>
                <a:ea typeface="Arial" pitchFamily="34" charset="-122"/>
                <a:cs typeface="Arial" pitchFamily="34" charset="-120"/>
              </a:rPr>
              <a:t>سجّل برقم هاتفك‏</a:t>
            </a:r>
            <a:endParaRPr lang="ar-JO" sz="1800" dirty="0"/>
          </a:p>
        </p:txBody>
      </p:sp>
      <p:sp>
        <p:nvSpPr>
          <p:cNvPr id="10" name="s18-text-8"/>
          <p:cNvSpPr txBox="1"/>
          <p:nvPr/>
        </p:nvSpPr>
        <p:spPr>
          <a:xfrm>
            <a:off x="5242255" y="2313432"/>
            <a:ext cx="5669280" cy="41148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رمز واحد عبر SMS أو واتساب، بدون كلمة مرور.‏</a:t>
            </a:r>
            <a:endParaRPr lang="ar-JO" sz="1500" dirty="0"/>
          </a:p>
        </p:txBody>
      </p:sp>
      <p:sp>
        <p:nvSpPr>
          <p:cNvPr id="11" name="s18-rect-9"/>
          <p:cNvSpPr/>
          <p:nvPr/>
        </p:nvSpPr>
        <p:spPr>
          <a:xfrm>
            <a:off x="11185855" y="2816352"/>
            <a:ext cx="457200" cy="457200"/>
          </a:xfrm>
          <a:prstGeom prst="ellipse">
            <a:avLst/>
          </a:prstGeom>
          <a:solidFill>
            <a:srgbClr val="9A0002"/>
          </a:solidFill>
          <a:ln/>
        </p:spPr>
      </p:sp>
      <p:sp>
        <p:nvSpPr>
          <p:cNvPr id="12" name="s18-text-10"/>
          <p:cNvSpPr txBox="1"/>
          <p:nvPr/>
        </p:nvSpPr>
        <p:spPr>
          <a:xfrm>
            <a:off x="11185855" y="2816352"/>
            <a:ext cx="457200" cy="457200"/>
          </a:xfrm>
          <a:prstGeom prst="rect">
            <a:avLst/>
          </a:prstGeom>
          <a:noFill/>
          <a:ln/>
        </p:spPr>
        <p:txBody>
          <a:bodyPr wrap="square" lIns="0" tIns="0" rIns="0" bIns="0" rtlCol="0" anchor="ctr"/>
          <a:lstStyle/>
          <a:p>
            <a:pPr algn="ctr" indent="0" marL="0">
              <a:buNone/>
            </a:pPr>
            <a:r>
              <a:rPr lang="ar-JO" altLang="en-US" sz="1600" b="1" dirty="0">
                <a:solidFill>
                  <a:srgbClr val="FFFFFF"/>
                </a:solidFill>
                <a:latin typeface="Arial" pitchFamily="34" charset="0"/>
                <a:ea typeface="Arial" pitchFamily="34" charset="-122"/>
                <a:cs typeface="Arial" pitchFamily="34" charset="-120"/>
              </a:rPr>
              <a:t>2</a:t>
            </a:r>
            <a:endParaRPr lang="ar-JO" sz="1600" dirty="0"/>
          </a:p>
        </p:txBody>
      </p:sp>
      <p:sp>
        <p:nvSpPr>
          <p:cNvPr id="13" name="s18-text-11"/>
          <p:cNvSpPr txBox="1"/>
          <p:nvPr/>
        </p:nvSpPr>
        <p:spPr>
          <a:xfrm>
            <a:off x="5242255" y="2788920"/>
            <a:ext cx="5669280" cy="329184"/>
          </a:xfrm>
          <a:prstGeom prst="rect">
            <a:avLst/>
          </a:prstGeom>
          <a:noFill/>
          <a:ln/>
        </p:spPr>
        <p:txBody>
          <a:bodyPr wrap="square" lIns="0" tIns="0" rIns="0" bIns="0" rtlCol="0" anchor="t"/>
          <a:lstStyle/>
          <a:p>
            <a:pPr rtl="1" algn="r" indent="0" marL="0">
              <a:buNone/>
            </a:pPr>
            <a:r>
              <a:rPr lang="ar-JO" altLang="en-US" sz="1800" b="1" dirty="0">
                <a:solidFill>
                  <a:srgbClr val="17191D"/>
                </a:solidFill>
                <a:latin typeface="Arial" pitchFamily="34" charset="0"/>
                <a:ea typeface="Arial" pitchFamily="34" charset="-122"/>
                <a:cs typeface="Arial" pitchFamily="34" charset="-120"/>
              </a:rPr>
              <a:t>اختر نوعك‏</a:t>
            </a:r>
            <a:endParaRPr lang="ar-JO" sz="1800" dirty="0"/>
          </a:p>
        </p:txBody>
      </p:sp>
      <p:sp>
        <p:nvSpPr>
          <p:cNvPr id="14" name="s18-text-12"/>
          <p:cNvSpPr txBox="1"/>
          <p:nvPr/>
        </p:nvSpPr>
        <p:spPr>
          <a:xfrm>
            <a:off x="5242255" y="3118104"/>
            <a:ext cx="5669280" cy="41148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شركة تأجير، أو مالك سيارة.‏</a:t>
            </a:r>
            <a:endParaRPr lang="ar-JO" sz="1500" dirty="0"/>
          </a:p>
        </p:txBody>
      </p:sp>
      <p:sp>
        <p:nvSpPr>
          <p:cNvPr id="15" name="s18-rect-13"/>
          <p:cNvSpPr/>
          <p:nvPr/>
        </p:nvSpPr>
        <p:spPr>
          <a:xfrm>
            <a:off x="11185855" y="3621024"/>
            <a:ext cx="457200" cy="457200"/>
          </a:xfrm>
          <a:prstGeom prst="ellipse">
            <a:avLst/>
          </a:prstGeom>
          <a:solidFill>
            <a:srgbClr val="9A0002"/>
          </a:solidFill>
          <a:ln/>
        </p:spPr>
      </p:sp>
      <p:sp>
        <p:nvSpPr>
          <p:cNvPr id="16" name="s18-text-14"/>
          <p:cNvSpPr txBox="1"/>
          <p:nvPr/>
        </p:nvSpPr>
        <p:spPr>
          <a:xfrm>
            <a:off x="11185855" y="3621024"/>
            <a:ext cx="457200" cy="457200"/>
          </a:xfrm>
          <a:prstGeom prst="rect">
            <a:avLst/>
          </a:prstGeom>
          <a:noFill/>
          <a:ln/>
        </p:spPr>
        <p:txBody>
          <a:bodyPr wrap="square" lIns="0" tIns="0" rIns="0" bIns="0" rtlCol="0" anchor="ctr"/>
          <a:lstStyle/>
          <a:p>
            <a:pPr algn="ctr" indent="0" marL="0">
              <a:buNone/>
            </a:pPr>
            <a:r>
              <a:rPr lang="ar-JO" altLang="en-US" sz="1600" b="1" dirty="0">
                <a:solidFill>
                  <a:srgbClr val="FFFFFF"/>
                </a:solidFill>
                <a:latin typeface="Arial" pitchFamily="34" charset="0"/>
                <a:ea typeface="Arial" pitchFamily="34" charset="-122"/>
                <a:cs typeface="Arial" pitchFamily="34" charset="-120"/>
              </a:rPr>
              <a:t>3</a:t>
            </a:r>
            <a:endParaRPr lang="ar-JO" sz="1600" dirty="0"/>
          </a:p>
        </p:txBody>
      </p:sp>
      <p:sp>
        <p:nvSpPr>
          <p:cNvPr id="17" name="s18-text-15"/>
          <p:cNvSpPr txBox="1"/>
          <p:nvPr/>
        </p:nvSpPr>
        <p:spPr>
          <a:xfrm>
            <a:off x="5242255" y="3593592"/>
            <a:ext cx="5669280" cy="329184"/>
          </a:xfrm>
          <a:prstGeom prst="rect">
            <a:avLst/>
          </a:prstGeom>
          <a:noFill/>
          <a:ln/>
        </p:spPr>
        <p:txBody>
          <a:bodyPr wrap="square" lIns="0" tIns="0" rIns="0" bIns="0" rtlCol="0" anchor="t"/>
          <a:lstStyle/>
          <a:p>
            <a:pPr rtl="1" algn="r" indent="0" marL="0">
              <a:buNone/>
            </a:pPr>
            <a:r>
              <a:rPr lang="ar-JO" altLang="en-US" sz="1800" b="1" dirty="0">
                <a:solidFill>
                  <a:srgbClr val="17191D"/>
                </a:solidFill>
                <a:latin typeface="Arial" pitchFamily="34" charset="0"/>
                <a:ea typeface="Arial" pitchFamily="34" charset="-122"/>
                <a:cs typeface="Arial" pitchFamily="34" charset="-120"/>
              </a:rPr>
              <a:t>أرسل أوراقك‏</a:t>
            </a:r>
            <a:endParaRPr lang="ar-JO" sz="1800" dirty="0"/>
          </a:p>
        </p:txBody>
      </p:sp>
      <p:sp>
        <p:nvSpPr>
          <p:cNvPr id="18" name="s18-text-16"/>
          <p:cNvSpPr txBox="1"/>
          <p:nvPr/>
        </p:nvSpPr>
        <p:spPr>
          <a:xfrm>
            <a:off x="5242255" y="3922776"/>
            <a:ext cx="5669280" cy="41148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أوراق شركتك، أو هويتك ورخصتك. نخبرك بما نحتاجه.‏</a:t>
            </a:r>
            <a:endParaRPr lang="ar-JO" sz="1500" dirty="0"/>
          </a:p>
        </p:txBody>
      </p:sp>
      <p:sp>
        <p:nvSpPr>
          <p:cNvPr id="19" name="s18-rect-17"/>
          <p:cNvSpPr/>
          <p:nvPr/>
        </p:nvSpPr>
        <p:spPr>
          <a:xfrm>
            <a:off x="11185855" y="4425696"/>
            <a:ext cx="457200" cy="457200"/>
          </a:xfrm>
          <a:prstGeom prst="ellipse">
            <a:avLst/>
          </a:prstGeom>
          <a:solidFill>
            <a:srgbClr val="9A0002"/>
          </a:solidFill>
          <a:ln/>
        </p:spPr>
      </p:sp>
      <p:sp>
        <p:nvSpPr>
          <p:cNvPr id="20" name="s18-text-18"/>
          <p:cNvSpPr txBox="1"/>
          <p:nvPr/>
        </p:nvSpPr>
        <p:spPr>
          <a:xfrm>
            <a:off x="11185855" y="4425696"/>
            <a:ext cx="457200" cy="457200"/>
          </a:xfrm>
          <a:prstGeom prst="rect">
            <a:avLst/>
          </a:prstGeom>
          <a:noFill/>
          <a:ln/>
        </p:spPr>
        <p:txBody>
          <a:bodyPr wrap="square" lIns="0" tIns="0" rIns="0" bIns="0" rtlCol="0" anchor="ctr"/>
          <a:lstStyle/>
          <a:p>
            <a:pPr algn="ctr" indent="0" marL="0">
              <a:buNone/>
            </a:pPr>
            <a:r>
              <a:rPr lang="ar-JO" altLang="en-US" sz="1600" b="1" dirty="0">
                <a:solidFill>
                  <a:srgbClr val="FFFFFF"/>
                </a:solidFill>
                <a:latin typeface="Arial" pitchFamily="34" charset="0"/>
                <a:ea typeface="Arial" pitchFamily="34" charset="-122"/>
                <a:cs typeface="Arial" pitchFamily="34" charset="-120"/>
              </a:rPr>
              <a:t>4</a:t>
            </a:r>
            <a:endParaRPr lang="ar-JO" sz="1600" dirty="0"/>
          </a:p>
        </p:txBody>
      </p:sp>
      <p:sp>
        <p:nvSpPr>
          <p:cNvPr id="21" name="s18-text-19"/>
          <p:cNvSpPr txBox="1"/>
          <p:nvPr/>
        </p:nvSpPr>
        <p:spPr>
          <a:xfrm>
            <a:off x="5242255" y="4398264"/>
            <a:ext cx="5669280" cy="329184"/>
          </a:xfrm>
          <a:prstGeom prst="rect">
            <a:avLst/>
          </a:prstGeom>
          <a:noFill/>
          <a:ln/>
        </p:spPr>
        <p:txBody>
          <a:bodyPr wrap="square" lIns="0" tIns="0" rIns="0" bIns="0" rtlCol="0" anchor="t"/>
          <a:lstStyle/>
          <a:p>
            <a:pPr rtl="1" algn="r" indent="0" marL="0">
              <a:buNone/>
            </a:pPr>
            <a:r>
              <a:rPr lang="ar-JO" altLang="en-US" sz="1800" b="1" dirty="0">
                <a:solidFill>
                  <a:srgbClr val="17191D"/>
                </a:solidFill>
                <a:latin typeface="Arial" pitchFamily="34" charset="0"/>
                <a:ea typeface="Arial" pitchFamily="34" charset="-122"/>
                <a:cs typeface="Arial" pitchFamily="34" charset="-120"/>
              </a:rPr>
              <a:t>نتحقق ونوافق‏</a:t>
            </a:r>
            <a:endParaRPr lang="ar-JO" sz="1800" dirty="0"/>
          </a:p>
        </p:txBody>
      </p:sp>
      <p:sp>
        <p:nvSpPr>
          <p:cNvPr id="22" name="s18-text-20"/>
          <p:cNvSpPr txBox="1"/>
          <p:nvPr/>
        </p:nvSpPr>
        <p:spPr>
          <a:xfrm>
            <a:off x="5242255" y="4727448"/>
            <a:ext cx="5669280" cy="41148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فريقنا يراجع أوراقك ويساعدك إن نقص شيء.‏</a:t>
            </a:r>
            <a:endParaRPr lang="ar-JO" sz="1500" dirty="0"/>
          </a:p>
        </p:txBody>
      </p:sp>
      <p:sp>
        <p:nvSpPr>
          <p:cNvPr id="23" name="s18-rect-21"/>
          <p:cNvSpPr/>
          <p:nvPr/>
        </p:nvSpPr>
        <p:spPr>
          <a:xfrm>
            <a:off x="11185855" y="5230368"/>
            <a:ext cx="457200" cy="457200"/>
          </a:xfrm>
          <a:prstGeom prst="ellipse">
            <a:avLst/>
          </a:prstGeom>
          <a:solidFill>
            <a:srgbClr val="9A0002"/>
          </a:solidFill>
          <a:ln/>
        </p:spPr>
      </p:sp>
      <p:sp>
        <p:nvSpPr>
          <p:cNvPr id="24" name="s18-text-22"/>
          <p:cNvSpPr txBox="1"/>
          <p:nvPr/>
        </p:nvSpPr>
        <p:spPr>
          <a:xfrm>
            <a:off x="11185855" y="5230368"/>
            <a:ext cx="457200" cy="457200"/>
          </a:xfrm>
          <a:prstGeom prst="rect">
            <a:avLst/>
          </a:prstGeom>
          <a:noFill/>
          <a:ln/>
        </p:spPr>
        <p:txBody>
          <a:bodyPr wrap="square" lIns="0" tIns="0" rIns="0" bIns="0" rtlCol="0" anchor="ctr"/>
          <a:lstStyle/>
          <a:p>
            <a:pPr algn="ctr" indent="0" marL="0">
              <a:buNone/>
            </a:pPr>
            <a:r>
              <a:rPr lang="ar-JO" altLang="en-US" sz="1600" b="1" dirty="0">
                <a:solidFill>
                  <a:srgbClr val="FFFFFF"/>
                </a:solidFill>
                <a:latin typeface="Arial" pitchFamily="34" charset="0"/>
                <a:ea typeface="Arial" pitchFamily="34" charset="-122"/>
                <a:cs typeface="Arial" pitchFamily="34" charset="-120"/>
              </a:rPr>
              <a:t>5</a:t>
            </a:r>
            <a:endParaRPr lang="ar-JO" sz="1600" dirty="0"/>
          </a:p>
        </p:txBody>
      </p:sp>
      <p:sp>
        <p:nvSpPr>
          <p:cNvPr id="25" name="s18-text-23"/>
          <p:cNvSpPr txBox="1"/>
          <p:nvPr/>
        </p:nvSpPr>
        <p:spPr>
          <a:xfrm>
            <a:off x="5242255" y="5202936"/>
            <a:ext cx="5669280" cy="329184"/>
          </a:xfrm>
          <a:prstGeom prst="rect">
            <a:avLst/>
          </a:prstGeom>
          <a:noFill/>
          <a:ln/>
        </p:spPr>
        <p:txBody>
          <a:bodyPr wrap="square" lIns="0" tIns="0" rIns="0" bIns="0" rtlCol="0" anchor="t"/>
          <a:lstStyle/>
          <a:p>
            <a:pPr rtl="1" algn="r" indent="0" marL="0">
              <a:buNone/>
            </a:pPr>
            <a:r>
              <a:rPr lang="ar-JO" altLang="en-US" sz="1800" b="1" dirty="0">
                <a:solidFill>
                  <a:srgbClr val="17191D"/>
                </a:solidFill>
                <a:latin typeface="Arial" pitchFamily="34" charset="0"/>
                <a:ea typeface="Arial" pitchFamily="34" charset="-122"/>
                <a:cs typeface="Arial" pitchFamily="34" charset="-120"/>
              </a:rPr>
              <a:t>أضف سياراتك‏</a:t>
            </a:r>
            <a:endParaRPr lang="ar-JO" sz="1800" dirty="0"/>
          </a:p>
        </p:txBody>
      </p:sp>
      <p:sp>
        <p:nvSpPr>
          <p:cNvPr id="26" name="s18-text-24"/>
          <p:cNvSpPr txBox="1"/>
          <p:nvPr/>
        </p:nvSpPr>
        <p:spPr>
          <a:xfrm>
            <a:off x="5242255" y="5532120"/>
            <a:ext cx="5669280" cy="41148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يتم التحقق من كل سيارة برخصتها، ثم تصبح متاحة.‏</a:t>
            </a:r>
            <a:endParaRPr lang="ar-JO" sz="1500" dirty="0"/>
          </a:p>
        </p:txBody>
      </p:sp>
      <p:sp>
        <p:nvSpPr>
          <p:cNvPr id="27" name="s18-rect-25"/>
          <p:cNvSpPr/>
          <p:nvPr/>
        </p:nvSpPr>
        <p:spPr>
          <a:xfrm>
            <a:off x="551383" y="1965960"/>
            <a:ext cx="4599432" cy="4023360"/>
          </a:xfrm>
          <a:prstGeom prst="roundRect">
            <a:avLst>
              <a:gd name="adj" fmla="val 6818"/>
            </a:avLst>
          </a:prstGeom>
          <a:solidFill>
            <a:srgbClr val="F3F4F6"/>
          </a:solidFill>
          <a:ln/>
        </p:spPr>
      </p:sp>
      <p:pic>
        <p:nvPicPr>
          <p:cNvPr id="28" name="s18-img-26" descr="onboarding">    </p:cNvPr>
          <p:cNvPicPr>
            <a:picLocks noChangeAspect="1"/>
          </p:cNvPicPr>
          <p:nvPr/>
        </p:nvPicPr>
        <p:blipFill>
          <a:blip r:embed="rId2"/>
          <a:stretch>
            <a:fillRect/>
          </a:stretch>
        </p:blipFill>
        <p:spPr>
          <a:xfrm>
            <a:off x="551383" y="2444496"/>
            <a:ext cx="4599432" cy="3066288"/>
          </a:xfrm>
          <a:prstGeom prst="rect">
            <a:avLst/>
          </a:prstGeom>
        </p:spPr>
      </p:pic>
      <p:sp>
        <p:nvSpPr>
          <p:cNvPr id="29" name="s18-text-27"/>
          <p:cNvSpPr txBox="1"/>
          <p:nvPr/>
        </p:nvSpPr>
        <p:spPr>
          <a:xfrm>
            <a:off x="548640" y="6327648"/>
            <a:ext cx="1280160" cy="274320"/>
          </a:xfrm>
          <a:prstGeom prst="rect">
            <a:avLst/>
          </a:prstGeom>
          <a:noFill/>
          <a:ln/>
        </p:spPr>
        <p:txBody>
          <a:bodyPr wrap="square" lIns="0" tIns="0" rIns="0" bIns="0" rtlCol="0" anchor="t"/>
          <a:lstStyle/>
          <a:p>
            <a:pPr algn="l" indent="0" marL="0">
              <a:buNone/>
            </a:pPr>
            <a:r>
              <a:rPr lang="ar-JO" altLang="en-US" sz="1200" dirty="0">
                <a:solidFill>
                  <a:srgbClr val="555A63"/>
                </a:solidFill>
                <a:latin typeface="Arial" pitchFamily="34" charset="0"/>
                <a:ea typeface="Arial" pitchFamily="34" charset="-122"/>
                <a:cs typeface="Arial" pitchFamily="34" charset="-120"/>
              </a:rPr>
              <a:t>18 / 22</a:t>
            </a:r>
            <a:endParaRPr lang="ar-JO"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19-text-0"/>
          <p:cNvSpPr txBox="1"/>
          <p:nvPr/>
        </p:nvSpPr>
        <p:spPr>
          <a:xfrm>
            <a:off x="3870655" y="384048"/>
            <a:ext cx="7772400" cy="274320"/>
          </a:xfrm>
          <a:prstGeom prst="rect">
            <a:avLst/>
          </a:prstGeom>
          <a:noFill/>
          <a:ln/>
        </p:spPr>
        <p:txBody>
          <a:bodyPr wrap="square" lIns="0" tIns="0" rIns="0" bIns="0" rtlCol="0" anchor="t"/>
          <a:lstStyle/>
          <a:p>
            <a:pPr rtl="1" algn="r" indent="0" marL="0">
              <a:buNone/>
            </a:pPr>
            <a:r>
              <a:rPr lang="ar-JO" altLang="en-US" sz="1300" b="1" dirty="0">
                <a:solidFill>
                  <a:srgbClr val="9A0002"/>
                </a:solidFill>
                <a:latin typeface="Arial" pitchFamily="34" charset="0"/>
                <a:ea typeface="Arial" pitchFamily="34" charset="-122"/>
                <a:cs typeface="Arial" pitchFamily="34" charset="-120"/>
              </a:rPr>
              <a:t>الدعم‏</a:t>
            </a:r>
            <a:endParaRPr lang="ar-JO" sz="1300" dirty="0"/>
          </a:p>
        </p:txBody>
      </p:sp>
      <p:sp>
        <p:nvSpPr>
          <p:cNvPr id="3" name="s19-text-1"/>
          <p:cNvSpPr txBox="1"/>
          <p:nvPr/>
        </p:nvSpPr>
        <p:spPr>
          <a:xfrm>
            <a:off x="1127455" y="658368"/>
            <a:ext cx="10515600" cy="731520"/>
          </a:xfrm>
          <a:prstGeom prst="rect">
            <a:avLst/>
          </a:prstGeom>
          <a:noFill/>
          <a:ln/>
        </p:spPr>
        <p:txBody>
          <a:bodyPr wrap="square" lIns="0" tIns="0" rIns="0" bIns="0" rtlCol="0" anchor="t"/>
          <a:lstStyle/>
          <a:p>
            <a:pPr rtl="1" algn="r" indent="0" marL="0">
              <a:buNone/>
            </a:pPr>
            <a:r>
              <a:rPr lang="ar-JO" altLang="en-US" sz="3400" b="1" dirty="0">
                <a:solidFill>
                  <a:srgbClr val="17191D"/>
                </a:solidFill>
                <a:latin typeface="Arial" pitchFamily="34" charset="0"/>
                <a:ea typeface="Arial" pitchFamily="34" charset="-122"/>
                <a:cs typeface="Arial" pitchFamily="34" charset="-120"/>
              </a:rPr>
              <a:t>نساعدك في كل خطوة‏</a:t>
            </a:r>
            <a:endParaRPr lang="ar-JO" sz="3400" dirty="0"/>
          </a:p>
        </p:txBody>
      </p:sp>
      <p:sp>
        <p:nvSpPr>
          <p:cNvPr id="4" name="s19-text-2"/>
          <p:cNvSpPr txBox="1"/>
          <p:nvPr/>
        </p:nvSpPr>
        <p:spPr>
          <a:xfrm>
            <a:off x="1127455" y="1371600"/>
            <a:ext cx="10515600" cy="411480"/>
          </a:xfrm>
          <a:prstGeom prst="rect">
            <a:avLst/>
          </a:prstGeom>
          <a:noFill/>
          <a:ln/>
        </p:spPr>
        <p:txBody>
          <a:bodyPr wrap="square" lIns="0" tIns="0" rIns="0" bIns="0" rtlCol="0" anchor="t"/>
          <a:lstStyle/>
          <a:p>
            <a:pPr rtl="1" algn="r" indent="0" marL="0">
              <a:buNone/>
            </a:pPr>
            <a:r>
              <a:rPr lang="ar-JO" altLang="en-US" sz="1700" dirty="0">
                <a:solidFill>
                  <a:srgbClr val="555A63"/>
                </a:solidFill>
                <a:latin typeface="Arial" pitchFamily="34" charset="0"/>
                <a:ea typeface="Arial" pitchFamily="34" charset="-122"/>
                <a:cs typeface="Arial" pitchFamily="34" charset="-120"/>
              </a:rPr>
              <a:t>فريق حقيقي يتكلم لغتك، وأدلة واضحة داخل لوحة التحكم.‏</a:t>
            </a:r>
            <a:endParaRPr lang="ar-JO" sz="1700" dirty="0"/>
          </a:p>
        </p:txBody>
      </p:sp>
      <p:pic>
        <p:nvPicPr>
          <p:cNvPr id="5" name="s19-img-3" descr="logo-ar-cherry">    </p:cNvPr>
          <p:cNvPicPr>
            <a:picLocks noChangeAspect="1"/>
          </p:cNvPicPr>
          <p:nvPr/>
        </p:nvPicPr>
        <p:blipFill>
          <a:blip r:embed="rId1"/>
          <a:stretch>
            <a:fillRect/>
          </a:stretch>
        </p:blipFill>
        <p:spPr>
          <a:xfrm>
            <a:off x="10225735" y="6336792"/>
            <a:ext cx="1038088" cy="237744"/>
          </a:xfrm>
          <a:prstGeom prst="rect">
            <a:avLst/>
          </a:prstGeom>
        </p:spPr>
      </p:pic>
      <p:sp>
        <p:nvSpPr>
          <p:cNvPr id="6" name="s19-rect-4"/>
          <p:cNvSpPr/>
          <p:nvPr/>
        </p:nvSpPr>
        <p:spPr>
          <a:xfrm>
            <a:off x="11130991" y="2057400"/>
            <a:ext cx="512064" cy="512064"/>
          </a:xfrm>
          <a:prstGeom prst="ellipse">
            <a:avLst/>
          </a:prstGeom>
          <a:solidFill>
            <a:srgbClr val="F3D9D6"/>
          </a:solidFill>
          <a:ln/>
        </p:spPr>
      </p:sp>
      <p:pic>
        <p:nvPicPr>
          <p:cNvPr id="7" name="s19-img-5" descr="inbox-9A0002">    </p:cNvPr>
          <p:cNvPicPr>
            <a:picLocks noChangeAspect="1"/>
          </p:cNvPicPr>
          <p:nvPr/>
        </p:nvPicPr>
        <p:blipFill>
          <a:blip r:embed="rId2"/>
          <a:stretch>
            <a:fillRect/>
          </a:stretch>
        </p:blipFill>
        <p:spPr>
          <a:xfrm>
            <a:off x="11259007" y="2185416"/>
            <a:ext cx="256032" cy="256032"/>
          </a:xfrm>
          <a:prstGeom prst="rect">
            <a:avLst/>
          </a:prstGeom>
        </p:spPr>
      </p:pic>
      <p:sp>
        <p:nvSpPr>
          <p:cNvPr id="8" name="s19-text-6"/>
          <p:cNvSpPr txBox="1"/>
          <p:nvPr/>
        </p:nvSpPr>
        <p:spPr>
          <a:xfrm>
            <a:off x="5516575" y="2029968"/>
            <a:ext cx="5394960" cy="329184"/>
          </a:xfrm>
          <a:prstGeom prst="rect">
            <a:avLst/>
          </a:prstGeom>
          <a:noFill/>
          <a:ln/>
        </p:spPr>
        <p:txBody>
          <a:bodyPr wrap="square" lIns="0" tIns="0" rIns="0" bIns="0" rtlCol="0" anchor="t"/>
          <a:lstStyle/>
          <a:p>
            <a:pPr rtl="1" algn="r" indent="0" marL="0">
              <a:buNone/>
            </a:pPr>
            <a:r>
              <a:rPr lang="ar-JO" altLang="en-US" sz="1800" b="1" dirty="0">
                <a:solidFill>
                  <a:srgbClr val="17191D"/>
                </a:solidFill>
                <a:latin typeface="Arial" pitchFamily="34" charset="0"/>
                <a:ea typeface="Arial" pitchFamily="34" charset="-122"/>
                <a:cs typeface="Arial" pitchFamily="34" charset="-120"/>
              </a:rPr>
              <a:t>دعم بالعربية والإنجليزية‏</a:t>
            </a:r>
            <a:endParaRPr lang="ar-JO" sz="1800" dirty="0"/>
          </a:p>
        </p:txBody>
      </p:sp>
      <p:sp>
        <p:nvSpPr>
          <p:cNvPr id="9" name="s19-text-7"/>
          <p:cNvSpPr txBox="1"/>
          <p:nvPr/>
        </p:nvSpPr>
        <p:spPr>
          <a:xfrm>
            <a:off x="5516575" y="2368296"/>
            <a:ext cx="5394960" cy="45720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تحدث معنا عبر واتساب، أو افتح تذكرة من لوحة التحكم.‏</a:t>
            </a:r>
            <a:endParaRPr lang="ar-JO" sz="1500" dirty="0"/>
          </a:p>
        </p:txBody>
      </p:sp>
      <p:sp>
        <p:nvSpPr>
          <p:cNvPr id="10" name="s19-rect-8"/>
          <p:cNvSpPr/>
          <p:nvPr/>
        </p:nvSpPr>
        <p:spPr>
          <a:xfrm>
            <a:off x="11130991" y="3044952"/>
            <a:ext cx="512064" cy="512064"/>
          </a:xfrm>
          <a:prstGeom prst="ellipse">
            <a:avLst/>
          </a:prstGeom>
          <a:solidFill>
            <a:srgbClr val="F3D9D6"/>
          </a:solidFill>
          <a:ln/>
        </p:spPr>
      </p:sp>
      <p:pic>
        <p:nvPicPr>
          <p:cNvPr id="11" name="s19-img-9" descr="layout-dashboard-9A0002">    </p:cNvPr>
          <p:cNvPicPr>
            <a:picLocks noChangeAspect="1"/>
          </p:cNvPicPr>
          <p:nvPr/>
        </p:nvPicPr>
        <p:blipFill>
          <a:blip r:embed="rId3"/>
          <a:stretch>
            <a:fillRect/>
          </a:stretch>
        </p:blipFill>
        <p:spPr>
          <a:xfrm>
            <a:off x="11259007" y="3172968"/>
            <a:ext cx="256032" cy="256032"/>
          </a:xfrm>
          <a:prstGeom prst="rect">
            <a:avLst/>
          </a:prstGeom>
        </p:spPr>
      </p:pic>
      <p:sp>
        <p:nvSpPr>
          <p:cNvPr id="12" name="s19-text-10"/>
          <p:cNvSpPr txBox="1"/>
          <p:nvPr/>
        </p:nvSpPr>
        <p:spPr>
          <a:xfrm>
            <a:off x="5516575" y="3017520"/>
            <a:ext cx="5394960" cy="329184"/>
          </a:xfrm>
          <a:prstGeom prst="rect">
            <a:avLst/>
          </a:prstGeom>
          <a:noFill/>
          <a:ln/>
        </p:spPr>
        <p:txBody>
          <a:bodyPr wrap="square" lIns="0" tIns="0" rIns="0" bIns="0" rtlCol="0" anchor="t"/>
          <a:lstStyle/>
          <a:p>
            <a:pPr rtl="1" algn="r" indent="0" marL="0">
              <a:buNone/>
            </a:pPr>
            <a:r>
              <a:rPr lang="ar-JO" altLang="en-US" sz="1800" b="1" dirty="0">
                <a:solidFill>
                  <a:srgbClr val="17191D"/>
                </a:solidFill>
                <a:latin typeface="Arial" pitchFamily="34" charset="0"/>
                <a:ea typeface="Arial" pitchFamily="34" charset="-122"/>
                <a:cs typeface="Arial" pitchFamily="34" charset="-120"/>
              </a:rPr>
              <a:t>مساعدة داخل لوحة التحكم‏</a:t>
            </a:r>
            <a:endParaRPr lang="ar-JO" sz="1800" dirty="0"/>
          </a:p>
        </p:txBody>
      </p:sp>
      <p:sp>
        <p:nvSpPr>
          <p:cNvPr id="13" name="s19-text-11"/>
          <p:cNvSpPr txBox="1"/>
          <p:nvPr/>
        </p:nvSpPr>
        <p:spPr>
          <a:xfrm>
            <a:off x="5516575" y="3355848"/>
            <a:ext cx="5394960" cy="45720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رابط المساعدة في كل شاشة يفتح الدليل المناسب.‏</a:t>
            </a:r>
            <a:endParaRPr lang="ar-JO" sz="1500" dirty="0"/>
          </a:p>
        </p:txBody>
      </p:sp>
      <p:sp>
        <p:nvSpPr>
          <p:cNvPr id="14" name="s19-rect-12"/>
          <p:cNvSpPr/>
          <p:nvPr/>
        </p:nvSpPr>
        <p:spPr>
          <a:xfrm>
            <a:off x="11130991" y="4032504"/>
            <a:ext cx="512064" cy="512064"/>
          </a:xfrm>
          <a:prstGeom prst="ellipse">
            <a:avLst/>
          </a:prstGeom>
          <a:solidFill>
            <a:srgbClr val="F3D9D6"/>
          </a:solidFill>
          <a:ln/>
        </p:spPr>
      </p:sp>
      <p:pic>
        <p:nvPicPr>
          <p:cNvPr id="15" name="s19-img-13" descr="user-filled-9A0002">    </p:cNvPr>
          <p:cNvPicPr>
            <a:picLocks noChangeAspect="1"/>
          </p:cNvPicPr>
          <p:nvPr/>
        </p:nvPicPr>
        <p:blipFill>
          <a:blip r:embed="rId4"/>
          <a:stretch>
            <a:fillRect/>
          </a:stretch>
        </p:blipFill>
        <p:spPr>
          <a:xfrm>
            <a:off x="11259007" y="4160520"/>
            <a:ext cx="256032" cy="256032"/>
          </a:xfrm>
          <a:prstGeom prst="rect">
            <a:avLst/>
          </a:prstGeom>
        </p:spPr>
      </p:pic>
      <p:sp>
        <p:nvSpPr>
          <p:cNvPr id="16" name="s19-text-14"/>
          <p:cNvSpPr txBox="1"/>
          <p:nvPr/>
        </p:nvSpPr>
        <p:spPr>
          <a:xfrm>
            <a:off x="5516575" y="4005072"/>
            <a:ext cx="5394960" cy="329184"/>
          </a:xfrm>
          <a:prstGeom prst="rect">
            <a:avLst/>
          </a:prstGeom>
          <a:noFill/>
          <a:ln/>
        </p:spPr>
        <p:txBody>
          <a:bodyPr wrap="square" lIns="0" tIns="0" rIns="0" bIns="0" rtlCol="0" anchor="t"/>
          <a:lstStyle/>
          <a:p>
            <a:pPr rtl="1" algn="r" indent="0" marL="0">
              <a:buNone/>
            </a:pPr>
            <a:r>
              <a:rPr lang="ar-JO" altLang="en-US" sz="1800" b="1" dirty="0">
                <a:solidFill>
                  <a:srgbClr val="17191D"/>
                </a:solidFill>
                <a:latin typeface="Arial" pitchFamily="34" charset="0"/>
                <a:ea typeface="Arial" pitchFamily="34" charset="-122"/>
                <a:cs typeface="Arial" pitchFamily="34" charset="-120"/>
              </a:rPr>
              <a:t>مساعدة في البداية‏</a:t>
            </a:r>
            <a:endParaRPr lang="ar-JO" sz="1800" dirty="0"/>
          </a:p>
        </p:txBody>
      </p:sp>
      <p:sp>
        <p:nvSpPr>
          <p:cNvPr id="17" name="s19-text-15"/>
          <p:cNvSpPr txBox="1"/>
          <p:nvPr/>
        </p:nvSpPr>
        <p:spPr>
          <a:xfrm>
            <a:off x="5516575" y="4343400"/>
            <a:ext cx="5394960" cy="45720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الشركاء المؤسسون يحصلون على إعداد مجاني وجلسة تصوير لسياراتهم.‏</a:t>
            </a:r>
            <a:endParaRPr lang="ar-JO" sz="1500" dirty="0"/>
          </a:p>
        </p:txBody>
      </p:sp>
      <p:sp>
        <p:nvSpPr>
          <p:cNvPr id="18" name="s19-rect-16"/>
          <p:cNvSpPr/>
          <p:nvPr/>
        </p:nvSpPr>
        <p:spPr>
          <a:xfrm>
            <a:off x="11130991" y="5020056"/>
            <a:ext cx="512064" cy="512064"/>
          </a:xfrm>
          <a:prstGeom prst="ellipse">
            <a:avLst/>
          </a:prstGeom>
          <a:solidFill>
            <a:srgbClr val="F3D9D6"/>
          </a:solidFill>
          <a:ln/>
        </p:spPr>
      </p:sp>
      <p:pic>
        <p:nvPicPr>
          <p:cNvPr id="19" name="s19-img-17" descr="heart-filled-9A0002">    </p:cNvPr>
          <p:cNvPicPr>
            <a:picLocks noChangeAspect="1"/>
          </p:cNvPicPr>
          <p:nvPr/>
        </p:nvPicPr>
        <p:blipFill>
          <a:blip r:embed="rId5"/>
          <a:stretch>
            <a:fillRect/>
          </a:stretch>
        </p:blipFill>
        <p:spPr>
          <a:xfrm>
            <a:off x="11259007" y="5148072"/>
            <a:ext cx="256032" cy="256032"/>
          </a:xfrm>
          <a:prstGeom prst="rect">
            <a:avLst/>
          </a:prstGeom>
        </p:spPr>
      </p:pic>
      <p:sp>
        <p:nvSpPr>
          <p:cNvPr id="20" name="s19-text-18"/>
          <p:cNvSpPr txBox="1"/>
          <p:nvPr/>
        </p:nvSpPr>
        <p:spPr>
          <a:xfrm>
            <a:off x="5516575" y="4992624"/>
            <a:ext cx="5394960" cy="329184"/>
          </a:xfrm>
          <a:prstGeom prst="rect">
            <a:avLst/>
          </a:prstGeom>
          <a:noFill/>
          <a:ln/>
        </p:spPr>
        <p:txBody>
          <a:bodyPr wrap="square" lIns="0" tIns="0" rIns="0" bIns="0" rtlCol="0" anchor="t"/>
          <a:lstStyle/>
          <a:p>
            <a:pPr rtl="1" algn="r" indent="0" marL="0">
              <a:buNone/>
            </a:pPr>
            <a:r>
              <a:rPr lang="ar-JO" altLang="en-US" sz="1800" b="1" dirty="0">
                <a:solidFill>
                  <a:srgbClr val="17191D"/>
                </a:solidFill>
                <a:latin typeface="Arial" pitchFamily="34" charset="0"/>
                <a:ea typeface="Arial" pitchFamily="34" charset="-122"/>
                <a:cs typeface="Arial" pitchFamily="34" charset="-120"/>
              </a:rPr>
              <a:t>مسؤول خاص بك‏</a:t>
            </a:r>
            <a:endParaRPr lang="ar-JO" sz="1800" dirty="0"/>
          </a:p>
        </p:txBody>
      </p:sp>
      <p:sp>
        <p:nvSpPr>
          <p:cNvPr id="21" name="s19-text-19"/>
          <p:cNvSpPr txBox="1"/>
          <p:nvPr/>
        </p:nvSpPr>
        <p:spPr>
          <a:xfrm>
            <a:off x="5516575" y="5330952"/>
            <a:ext cx="5394960" cy="457200"/>
          </a:xfrm>
          <a:prstGeom prst="rect">
            <a:avLst/>
          </a:prstGeom>
          <a:noFill/>
          <a:ln/>
        </p:spPr>
        <p:txBody>
          <a:bodyPr wrap="square" lIns="0" tIns="0" rIns="0" bIns="0" rtlCol="0" anchor="t"/>
          <a:lstStyle/>
          <a:p>
            <a:pPr rtl="1" algn="r" indent="0" marL="0">
              <a:buNone/>
            </a:pPr>
            <a:r>
              <a:rPr lang="ar-JO" altLang="en-US" sz="1500" dirty="0">
                <a:solidFill>
                  <a:srgbClr val="555A63"/>
                </a:solidFill>
                <a:latin typeface="Arial" pitchFamily="34" charset="0"/>
                <a:ea typeface="Arial" pitchFamily="34" charset="-122"/>
                <a:cs typeface="Arial" pitchFamily="34" charset="-120"/>
              </a:rPr>
              <a:t>شركاء برو بلس يحصلون على مدير حساب خاص.‏</a:t>
            </a:r>
            <a:endParaRPr lang="ar-JO" sz="1500" dirty="0"/>
          </a:p>
        </p:txBody>
      </p:sp>
      <p:sp>
        <p:nvSpPr>
          <p:cNvPr id="22" name="s19-rect-20"/>
          <p:cNvSpPr/>
          <p:nvPr/>
        </p:nvSpPr>
        <p:spPr>
          <a:xfrm>
            <a:off x="551383" y="1965960"/>
            <a:ext cx="4599432" cy="4023360"/>
          </a:xfrm>
          <a:prstGeom prst="roundRect">
            <a:avLst>
              <a:gd name="adj" fmla="val 6818"/>
            </a:avLst>
          </a:prstGeom>
          <a:solidFill>
            <a:srgbClr val="F3F4F6"/>
          </a:solidFill>
          <a:ln/>
        </p:spPr>
      </p:sp>
      <p:pic>
        <p:nvPicPr>
          <p:cNvPr id="23" name="s19-img-21" descr="support">    </p:cNvPr>
          <p:cNvPicPr>
            <a:picLocks noChangeAspect="1"/>
          </p:cNvPicPr>
          <p:nvPr/>
        </p:nvPicPr>
        <p:blipFill>
          <a:blip r:embed="rId6"/>
          <a:stretch>
            <a:fillRect/>
          </a:stretch>
        </p:blipFill>
        <p:spPr>
          <a:xfrm>
            <a:off x="551383" y="2444496"/>
            <a:ext cx="4599432" cy="3066288"/>
          </a:xfrm>
          <a:prstGeom prst="rect">
            <a:avLst/>
          </a:prstGeom>
        </p:spPr>
      </p:pic>
      <p:sp>
        <p:nvSpPr>
          <p:cNvPr id="24" name="s19-text-22"/>
          <p:cNvSpPr txBox="1"/>
          <p:nvPr/>
        </p:nvSpPr>
        <p:spPr>
          <a:xfrm>
            <a:off x="548640" y="6327648"/>
            <a:ext cx="1280160" cy="274320"/>
          </a:xfrm>
          <a:prstGeom prst="rect">
            <a:avLst/>
          </a:prstGeom>
          <a:noFill/>
          <a:ln/>
        </p:spPr>
        <p:txBody>
          <a:bodyPr wrap="square" lIns="0" tIns="0" rIns="0" bIns="0" rtlCol="0" anchor="t"/>
          <a:lstStyle/>
          <a:p>
            <a:pPr algn="l" indent="0" marL="0">
              <a:buNone/>
            </a:pPr>
            <a:r>
              <a:rPr lang="ar-JO" altLang="en-US" sz="1200" dirty="0">
                <a:solidFill>
                  <a:srgbClr val="555A63"/>
                </a:solidFill>
                <a:latin typeface="Arial" pitchFamily="34" charset="0"/>
                <a:ea typeface="Arial" pitchFamily="34" charset="-122"/>
                <a:cs typeface="Arial" pitchFamily="34" charset="-120"/>
              </a:rPr>
              <a:t>19 / 22</a:t>
            </a:r>
            <a:endParaRPr lang="ar-JO"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20-text-0"/>
          <p:cNvSpPr txBox="1"/>
          <p:nvPr/>
        </p:nvSpPr>
        <p:spPr>
          <a:xfrm>
            <a:off x="3870655" y="384048"/>
            <a:ext cx="7772400" cy="274320"/>
          </a:xfrm>
          <a:prstGeom prst="rect">
            <a:avLst/>
          </a:prstGeom>
          <a:noFill/>
          <a:ln/>
        </p:spPr>
        <p:txBody>
          <a:bodyPr wrap="square" lIns="0" tIns="0" rIns="0" bIns="0" rtlCol="0" anchor="t"/>
          <a:lstStyle/>
          <a:p>
            <a:pPr rtl="1" algn="r" indent="0" marL="0">
              <a:buNone/>
            </a:pPr>
            <a:r>
              <a:rPr lang="ar-JO" altLang="en-US" sz="1300" b="1" dirty="0">
                <a:solidFill>
                  <a:srgbClr val="9A0002"/>
                </a:solidFill>
                <a:latin typeface="Arial" pitchFamily="34" charset="0"/>
                <a:ea typeface="Arial" pitchFamily="34" charset="-122"/>
                <a:cs typeface="Arial" pitchFamily="34" charset="-120"/>
              </a:rPr>
              <a:t>أسئلة‏</a:t>
            </a:r>
            <a:endParaRPr lang="ar-JO" sz="1300" dirty="0"/>
          </a:p>
        </p:txBody>
      </p:sp>
      <p:sp>
        <p:nvSpPr>
          <p:cNvPr id="3" name="s20-text-1"/>
          <p:cNvSpPr txBox="1"/>
          <p:nvPr/>
        </p:nvSpPr>
        <p:spPr>
          <a:xfrm>
            <a:off x="1127455" y="658368"/>
            <a:ext cx="10515600" cy="731520"/>
          </a:xfrm>
          <a:prstGeom prst="rect">
            <a:avLst/>
          </a:prstGeom>
          <a:noFill/>
          <a:ln/>
        </p:spPr>
        <p:txBody>
          <a:bodyPr wrap="square" lIns="0" tIns="0" rIns="0" bIns="0" rtlCol="0" anchor="t"/>
          <a:lstStyle/>
          <a:p>
            <a:pPr rtl="1" algn="r" indent="0" marL="0">
              <a:buNone/>
            </a:pPr>
            <a:r>
              <a:rPr lang="ar-JO" altLang="en-US" sz="3400" b="1" dirty="0">
                <a:solidFill>
                  <a:srgbClr val="17191D"/>
                </a:solidFill>
                <a:latin typeface="Arial" pitchFamily="34" charset="0"/>
                <a:ea typeface="Arial" pitchFamily="34" charset="-122"/>
                <a:cs typeface="Arial" pitchFamily="34" charset="-120"/>
              </a:rPr>
              <a:t>أسئلة يطرحها الشركاء‏</a:t>
            </a:r>
            <a:endParaRPr lang="ar-JO" sz="3400" dirty="0"/>
          </a:p>
        </p:txBody>
      </p:sp>
      <p:sp>
        <p:nvSpPr>
          <p:cNvPr id="4" name="s20-text-2"/>
          <p:cNvSpPr txBox="1"/>
          <p:nvPr/>
        </p:nvSpPr>
        <p:spPr>
          <a:xfrm>
            <a:off x="2956255" y="1371600"/>
            <a:ext cx="8686800" cy="411480"/>
          </a:xfrm>
          <a:prstGeom prst="rect">
            <a:avLst/>
          </a:prstGeom>
          <a:noFill/>
          <a:ln/>
        </p:spPr>
        <p:txBody>
          <a:bodyPr wrap="square" lIns="0" tIns="0" rIns="0" bIns="0" rtlCol="0" anchor="t"/>
          <a:lstStyle/>
          <a:p>
            <a:pPr rtl="1" algn="r" indent="0" marL="0">
              <a:buNone/>
            </a:pPr>
            <a:r>
              <a:rPr lang="ar-JO" altLang="en-US" sz="1700" dirty="0">
                <a:solidFill>
                  <a:srgbClr val="555A63"/>
                </a:solidFill>
                <a:latin typeface="Arial" pitchFamily="34" charset="0"/>
                <a:ea typeface="Arial" pitchFamily="34" charset="-122"/>
                <a:cs typeface="Arial" pitchFamily="34" charset="-120"/>
              </a:rPr>
              <a:t>إجابات قصيرة على أكثر ما يسألنا عنه الشركاء.‏</a:t>
            </a:r>
            <a:endParaRPr lang="ar-JO" sz="1700" dirty="0"/>
          </a:p>
        </p:txBody>
      </p:sp>
      <p:pic>
        <p:nvPicPr>
          <p:cNvPr id="5" name="s20-img-3" descr="logo-ar-cherry">    </p:cNvPr>
          <p:cNvPicPr>
            <a:picLocks noChangeAspect="1"/>
          </p:cNvPicPr>
          <p:nvPr/>
        </p:nvPicPr>
        <p:blipFill>
          <a:blip r:embed="rId1"/>
          <a:stretch>
            <a:fillRect/>
          </a:stretch>
        </p:blipFill>
        <p:spPr>
          <a:xfrm>
            <a:off x="10225735" y="6336792"/>
            <a:ext cx="1038088" cy="237744"/>
          </a:xfrm>
          <a:prstGeom prst="rect">
            <a:avLst/>
          </a:prstGeom>
        </p:spPr>
      </p:pic>
      <p:sp>
        <p:nvSpPr>
          <p:cNvPr id="6" name="s20-rect-4"/>
          <p:cNvSpPr/>
          <p:nvPr/>
        </p:nvSpPr>
        <p:spPr>
          <a:xfrm>
            <a:off x="548640" y="182880"/>
            <a:ext cx="1783080" cy="1371600"/>
          </a:xfrm>
          <a:prstGeom prst="roundRect">
            <a:avLst>
              <a:gd name="adj" fmla="val 10000"/>
            </a:avLst>
          </a:prstGeom>
          <a:solidFill>
            <a:srgbClr val="F3F4F6"/>
          </a:solidFill>
          <a:ln/>
        </p:spPr>
      </p:sp>
      <p:pic>
        <p:nvPicPr>
          <p:cNvPr id="7" name="s20-img-5" descr="faq">    </p:cNvPr>
          <p:cNvPicPr>
            <a:picLocks noChangeAspect="1"/>
          </p:cNvPicPr>
          <p:nvPr/>
        </p:nvPicPr>
        <p:blipFill>
          <a:blip r:embed="rId2"/>
          <a:stretch>
            <a:fillRect/>
          </a:stretch>
        </p:blipFill>
        <p:spPr>
          <a:xfrm>
            <a:off x="685800" y="365760"/>
            <a:ext cx="1508760" cy="1005840"/>
          </a:xfrm>
          <a:prstGeom prst="rect">
            <a:avLst/>
          </a:prstGeom>
        </p:spPr>
      </p:pic>
      <p:sp>
        <p:nvSpPr>
          <p:cNvPr id="8" name="s20-rect-6"/>
          <p:cNvSpPr/>
          <p:nvPr/>
        </p:nvSpPr>
        <p:spPr>
          <a:xfrm>
            <a:off x="8127797" y="1965960"/>
            <a:ext cx="3515258" cy="1874520"/>
          </a:xfrm>
          <a:prstGeom prst="roundRect">
            <a:avLst>
              <a:gd name="adj" fmla="val 9756"/>
            </a:avLst>
          </a:prstGeom>
          <a:solidFill>
            <a:srgbClr val="F3F4F6"/>
          </a:solidFill>
          <a:ln/>
        </p:spPr>
      </p:sp>
      <p:sp>
        <p:nvSpPr>
          <p:cNvPr id="9" name="s20-text-7"/>
          <p:cNvSpPr txBox="1"/>
          <p:nvPr/>
        </p:nvSpPr>
        <p:spPr>
          <a:xfrm>
            <a:off x="8383829" y="2148840"/>
            <a:ext cx="3003194" cy="566928"/>
          </a:xfrm>
          <a:prstGeom prst="rect">
            <a:avLst/>
          </a:prstGeom>
          <a:noFill/>
          <a:ln/>
        </p:spPr>
        <p:txBody>
          <a:bodyPr wrap="square" lIns="0" tIns="0" rIns="0" bIns="0" rtlCol="0" anchor="t"/>
          <a:lstStyle/>
          <a:p>
            <a:pPr rtl="1" algn="r" indent="0" marL="0">
              <a:buNone/>
            </a:pPr>
            <a:r>
              <a:rPr lang="ar-JO" altLang="en-US" sz="1700" b="1" dirty="0">
                <a:solidFill>
                  <a:srgbClr val="9A0002"/>
                </a:solidFill>
                <a:latin typeface="Arial" pitchFamily="34" charset="0"/>
                <a:ea typeface="Arial" pitchFamily="34" charset="-122"/>
                <a:cs typeface="Arial" pitchFamily="34" charset="-120"/>
              </a:rPr>
              <a:t>هل الانضمام مدفوع؟‏</a:t>
            </a:r>
            <a:endParaRPr lang="ar-JO" sz="1700" dirty="0"/>
          </a:p>
        </p:txBody>
      </p:sp>
      <p:sp>
        <p:nvSpPr>
          <p:cNvPr id="10" name="s20-text-8"/>
          <p:cNvSpPr txBox="1"/>
          <p:nvPr/>
        </p:nvSpPr>
        <p:spPr>
          <a:xfrm>
            <a:off x="8383829" y="2770632"/>
            <a:ext cx="3003194" cy="960120"/>
          </a:xfrm>
          <a:prstGeom prst="rect">
            <a:avLst/>
          </a:prstGeom>
          <a:noFill/>
          <a:ln/>
        </p:spPr>
        <p:txBody>
          <a:bodyPr wrap="square" lIns="0" tIns="0" rIns="0" bIns="0" rtlCol="0" anchor="t"/>
          <a:lstStyle/>
          <a:p>
            <a:pPr rtl="1" algn="r" indent="0" marL="0">
              <a:buNone/>
            </a:pPr>
            <a:r>
              <a:rPr lang="ar-JO" altLang="en-US" sz="1600" dirty="0">
                <a:solidFill>
                  <a:srgbClr val="17191D"/>
                </a:solidFill>
                <a:latin typeface="Arial" pitchFamily="34" charset="0"/>
                <a:ea typeface="Arial" pitchFamily="34" charset="-122"/>
                <a:cs typeface="Arial" pitchFamily="34" charset="-120"/>
              </a:rPr>
              <a:t>لا. التسجيل وعرض السيارات مجاني، وتدفع عمولة على الحجوزات فقط.‏</a:t>
            </a:r>
            <a:endParaRPr lang="ar-JO" sz="1600" dirty="0"/>
          </a:p>
        </p:txBody>
      </p:sp>
      <p:sp>
        <p:nvSpPr>
          <p:cNvPr id="11" name="s20-rect-9"/>
          <p:cNvSpPr/>
          <p:nvPr/>
        </p:nvSpPr>
        <p:spPr>
          <a:xfrm>
            <a:off x="4338218" y="1965960"/>
            <a:ext cx="3515258" cy="1874520"/>
          </a:xfrm>
          <a:prstGeom prst="roundRect">
            <a:avLst>
              <a:gd name="adj" fmla="val 9756"/>
            </a:avLst>
          </a:prstGeom>
          <a:solidFill>
            <a:srgbClr val="F3F4F6"/>
          </a:solidFill>
          <a:ln/>
        </p:spPr>
      </p:sp>
      <p:sp>
        <p:nvSpPr>
          <p:cNvPr id="12" name="s20-text-10"/>
          <p:cNvSpPr txBox="1"/>
          <p:nvPr/>
        </p:nvSpPr>
        <p:spPr>
          <a:xfrm>
            <a:off x="4594250" y="2148840"/>
            <a:ext cx="3003194" cy="566928"/>
          </a:xfrm>
          <a:prstGeom prst="rect">
            <a:avLst/>
          </a:prstGeom>
          <a:noFill/>
          <a:ln/>
        </p:spPr>
        <p:txBody>
          <a:bodyPr wrap="square" lIns="0" tIns="0" rIns="0" bIns="0" rtlCol="0" anchor="t"/>
          <a:lstStyle/>
          <a:p>
            <a:pPr rtl="1" algn="r" indent="0" marL="0">
              <a:buNone/>
            </a:pPr>
            <a:r>
              <a:rPr lang="ar-JO" altLang="en-US" sz="1700" b="1" dirty="0">
                <a:solidFill>
                  <a:srgbClr val="9A0002"/>
                </a:solidFill>
                <a:latin typeface="Arial" pitchFamily="34" charset="0"/>
                <a:ea typeface="Arial" pitchFamily="34" charset="-122"/>
                <a:cs typeface="Arial" pitchFamily="34" charset="-120"/>
              </a:rPr>
              <a:t>من يحدد الأسعار؟‏</a:t>
            </a:r>
            <a:endParaRPr lang="ar-JO" sz="1700" dirty="0"/>
          </a:p>
        </p:txBody>
      </p:sp>
      <p:sp>
        <p:nvSpPr>
          <p:cNvPr id="13" name="s20-text-11"/>
          <p:cNvSpPr txBox="1"/>
          <p:nvPr/>
        </p:nvSpPr>
        <p:spPr>
          <a:xfrm>
            <a:off x="4594250" y="2770632"/>
            <a:ext cx="3003194" cy="960120"/>
          </a:xfrm>
          <a:prstGeom prst="rect">
            <a:avLst/>
          </a:prstGeom>
          <a:noFill/>
          <a:ln/>
        </p:spPr>
        <p:txBody>
          <a:bodyPr wrap="square" lIns="0" tIns="0" rIns="0" bIns="0" rtlCol="0" anchor="t"/>
          <a:lstStyle/>
          <a:p>
            <a:pPr rtl="1" algn="r" indent="0" marL="0">
              <a:buNone/>
            </a:pPr>
            <a:r>
              <a:rPr lang="ar-JO" altLang="en-US" sz="1600" dirty="0">
                <a:solidFill>
                  <a:srgbClr val="17191D"/>
                </a:solidFill>
                <a:latin typeface="Arial" pitchFamily="34" charset="0"/>
                <a:ea typeface="Arial" pitchFamily="34" charset="-122"/>
                <a:cs typeface="Arial" pitchFamily="34" charset="-120"/>
              </a:rPr>
              <a:t>أنت، لكل سيارة ولكل موسم.‏</a:t>
            </a:r>
            <a:endParaRPr lang="ar-JO" sz="1600" dirty="0"/>
          </a:p>
        </p:txBody>
      </p:sp>
      <p:sp>
        <p:nvSpPr>
          <p:cNvPr id="14" name="s20-rect-12"/>
          <p:cNvSpPr/>
          <p:nvPr/>
        </p:nvSpPr>
        <p:spPr>
          <a:xfrm>
            <a:off x="548640" y="1965960"/>
            <a:ext cx="3515258" cy="1874520"/>
          </a:xfrm>
          <a:prstGeom prst="roundRect">
            <a:avLst>
              <a:gd name="adj" fmla="val 9756"/>
            </a:avLst>
          </a:prstGeom>
          <a:solidFill>
            <a:srgbClr val="F3F4F6"/>
          </a:solidFill>
          <a:ln/>
        </p:spPr>
      </p:sp>
      <p:sp>
        <p:nvSpPr>
          <p:cNvPr id="15" name="s20-text-13"/>
          <p:cNvSpPr txBox="1"/>
          <p:nvPr/>
        </p:nvSpPr>
        <p:spPr>
          <a:xfrm>
            <a:off x="804672" y="2148840"/>
            <a:ext cx="3003194" cy="566928"/>
          </a:xfrm>
          <a:prstGeom prst="rect">
            <a:avLst/>
          </a:prstGeom>
          <a:noFill/>
          <a:ln/>
        </p:spPr>
        <p:txBody>
          <a:bodyPr wrap="square" lIns="0" tIns="0" rIns="0" bIns="0" rtlCol="0" anchor="t"/>
          <a:lstStyle/>
          <a:p>
            <a:pPr rtl="1" algn="r" indent="0" marL="0">
              <a:buNone/>
            </a:pPr>
            <a:r>
              <a:rPr lang="ar-JO" altLang="en-US" sz="1700" b="1" dirty="0">
                <a:solidFill>
                  <a:srgbClr val="9A0002"/>
                </a:solidFill>
                <a:latin typeface="Arial" pitchFamily="34" charset="0"/>
                <a:ea typeface="Arial" pitchFamily="34" charset="-122"/>
                <a:cs typeface="Arial" pitchFamily="34" charset="-120"/>
              </a:rPr>
              <a:t>هل أستطيع رفض حجز؟‏</a:t>
            </a:r>
            <a:endParaRPr lang="ar-JO" sz="1700" dirty="0"/>
          </a:p>
        </p:txBody>
      </p:sp>
      <p:sp>
        <p:nvSpPr>
          <p:cNvPr id="16" name="s20-text-14"/>
          <p:cNvSpPr txBox="1"/>
          <p:nvPr/>
        </p:nvSpPr>
        <p:spPr>
          <a:xfrm>
            <a:off x="804672" y="2770632"/>
            <a:ext cx="3003194" cy="960120"/>
          </a:xfrm>
          <a:prstGeom prst="rect">
            <a:avLst/>
          </a:prstGeom>
          <a:noFill/>
          <a:ln/>
        </p:spPr>
        <p:txBody>
          <a:bodyPr wrap="square" lIns="0" tIns="0" rIns="0" bIns="0" rtlCol="0" anchor="t"/>
          <a:lstStyle/>
          <a:p>
            <a:pPr rtl="1" algn="r" indent="0" marL="0">
              <a:buNone/>
            </a:pPr>
            <a:r>
              <a:rPr lang="ar-JO" altLang="en-US" sz="1600" dirty="0">
                <a:solidFill>
                  <a:srgbClr val="17191D"/>
                </a:solidFill>
                <a:latin typeface="Arial" pitchFamily="34" charset="0"/>
                <a:ea typeface="Arial" pitchFamily="34" charset="-122"/>
                <a:cs typeface="Arial" pitchFamily="34" charset="-120"/>
              </a:rPr>
              <a:t>نعم. المبلغ محجوز فقط حتى تقبل، وإن رفضت يُلغى الحجز.‏</a:t>
            </a:r>
            <a:endParaRPr lang="ar-JO" sz="1600" dirty="0"/>
          </a:p>
        </p:txBody>
      </p:sp>
      <p:sp>
        <p:nvSpPr>
          <p:cNvPr id="17" name="s20-rect-15"/>
          <p:cNvSpPr/>
          <p:nvPr/>
        </p:nvSpPr>
        <p:spPr>
          <a:xfrm>
            <a:off x="8127797" y="4023360"/>
            <a:ext cx="3515258" cy="1874520"/>
          </a:xfrm>
          <a:prstGeom prst="roundRect">
            <a:avLst>
              <a:gd name="adj" fmla="val 9756"/>
            </a:avLst>
          </a:prstGeom>
          <a:solidFill>
            <a:srgbClr val="F3F4F6"/>
          </a:solidFill>
          <a:ln/>
        </p:spPr>
      </p:sp>
      <p:sp>
        <p:nvSpPr>
          <p:cNvPr id="18" name="s20-text-16"/>
          <p:cNvSpPr txBox="1"/>
          <p:nvPr/>
        </p:nvSpPr>
        <p:spPr>
          <a:xfrm>
            <a:off x="8383829" y="4206240"/>
            <a:ext cx="3003194" cy="566928"/>
          </a:xfrm>
          <a:prstGeom prst="rect">
            <a:avLst/>
          </a:prstGeom>
          <a:noFill/>
          <a:ln/>
        </p:spPr>
        <p:txBody>
          <a:bodyPr wrap="square" lIns="0" tIns="0" rIns="0" bIns="0" rtlCol="0" anchor="t"/>
          <a:lstStyle/>
          <a:p>
            <a:pPr rtl="1" algn="r" indent="0" marL="0">
              <a:buNone/>
            </a:pPr>
            <a:r>
              <a:rPr lang="ar-JO" altLang="en-US" sz="1700" b="1" dirty="0">
                <a:solidFill>
                  <a:srgbClr val="9A0002"/>
                </a:solidFill>
                <a:latin typeface="Arial" pitchFamily="34" charset="0"/>
                <a:ea typeface="Arial" pitchFamily="34" charset="-122"/>
                <a:cs typeface="Arial" pitchFamily="34" charset="-120"/>
              </a:rPr>
              <a:t>ماذا لو لم يحضر العميل؟‏</a:t>
            </a:r>
            <a:endParaRPr lang="ar-JO" sz="1700" dirty="0"/>
          </a:p>
        </p:txBody>
      </p:sp>
      <p:sp>
        <p:nvSpPr>
          <p:cNvPr id="19" name="s20-text-17"/>
          <p:cNvSpPr txBox="1"/>
          <p:nvPr/>
        </p:nvSpPr>
        <p:spPr>
          <a:xfrm>
            <a:off x="8383829" y="4828032"/>
            <a:ext cx="3003194" cy="960120"/>
          </a:xfrm>
          <a:prstGeom prst="rect">
            <a:avLst/>
          </a:prstGeom>
          <a:noFill/>
          <a:ln/>
        </p:spPr>
        <p:txBody>
          <a:bodyPr wrap="square" lIns="0" tIns="0" rIns="0" bIns="0" rtlCol="0" anchor="t"/>
          <a:lstStyle/>
          <a:p>
            <a:pPr rtl="1" algn="r" indent="0" marL="0">
              <a:buNone/>
            </a:pPr>
            <a:r>
              <a:rPr lang="ar-JO" altLang="en-US" sz="1600" dirty="0">
                <a:solidFill>
                  <a:srgbClr val="17191D"/>
                </a:solidFill>
                <a:latin typeface="Arial" pitchFamily="34" charset="0"/>
                <a:ea typeface="Arial" pitchFamily="34" charset="-122"/>
                <a:cs typeface="Arial" pitchFamily="34" charset="-120"/>
              </a:rPr>
              <a:t>يُحتفظ بالمبلغ المدفوع عبر الإنترنت، وتحصل على حصتك منه.‏</a:t>
            </a:r>
            <a:endParaRPr lang="ar-JO" sz="1600" dirty="0"/>
          </a:p>
        </p:txBody>
      </p:sp>
      <p:sp>
        <p:nvSpPr>
          <p:cNvPr id="20" name="s20-rect-18"/>
          <p:cNvSpPr/>
          <p:nvPr/>
        </p:nvSpPr>
        <p:spPr>
          <a:xfrm>
            <a:off x="4338218" y="4023360"/>
            <a:ext cx="3515258" cy="1874520"/>
          </a:xfrm>
          <a:prstGeom prst="roundRect">
            <a:avLst>
              <a:gd name="adj" fmla="val 9756"/>
            </a:avLst>
          </a:prstGeom>
          <a:solidFill>
            <a:srgbClr val="F3F4F6"/>
          </a:solidFill>
          <a:ln/>
        </p:spPr>
      </p:sp>
      <p:sp>
        <p:nvSpPr>
          <p:cNvPr id="21" name="s20-text-19"/>
          <p:cNvSpPr txBox="1"/>
          <p:nvPr/>
        </p:nvSpPr>
        <p:spPr>
          <a:xfrm>
            <a:off x="4594250" y="4206240"/>
            <a:ext cx="3003194" cy="566928"/>
          </a:xfrm>
          <a:prstGeom prst="rect">
            <a:avLst/>
          </a:prstGeom>
          <a:noFill/>
          <a:ln/>
        </p:spPr>
        <p:txBody>
          <a:bodyPr wrap="square" lIns="0" tIns="0" rIns="0" bIns="0" rtlCol="0" anchor="t"/>
          <a:lstStyle/>
          <a:p>
            <a:pPr rtl="1" algn="r" indent="0" marL="0">
              <a:buNone/>
            </a:pPr>
            <a:r>
              <a:rPr lang="ar-JO" altLang="en-US" sz="1700" b="1" dirty="0">
                <a:solidFill>
                  <a:srgbClr val="9A0002"/>
                </a:solidFill>
                <a:latin typeface="Arial" pitchFamily="34" charset="0"/>
                <a:ea typeface="Arial" pitchFamily="34" charset="-122"/>
                <a:cs typeface="Arial" pitchFamily="34" charset="-120"/>
              </a:rPr>
              <a:t>هل يستطيع مالك سيارة خاصة الانضمام؟‏</a:t>
            </a:r>
            <a:endParaRPr lang="ar-JO" sz="1700" dirty="0"/>
          </a:p>
        </p:txBody>
      </p:sp>
      <p:sp>
        <p:nvSpPr>
          <p:cNvPr id="22" name="s20-text-20"/>
          <p:cNvSpPr txBox="1"/>
          <p:nvPr/>
        </p:nvSpPr>
        <p:spPr>
          <a:xfrm>
            <a:off x="4594250" y="4828032"/>
            <a:ext cx="3003194" cy="960120"/>
          </a:xfrm>
          <a:prstGeom prst="rect">
            <a:avLst/>
          </a:prstGeom>
          <a:noFill/>
          <a:ln/>
        </p:spPr>
        <p:txBody>
          <a:bodyPr wrap="square" lIns="0" tIns="0" rIns="0" bIns="0" rtlCol="0" anchor="t"/>
          <a:lstStyle/>
          <a:p>
            <a:pPr rtl="1" algn="r" indent="0" marL="0">
              <a:buNone/>
            </a:pPr>
            <a:r>
              <a:rPr lang="ar-JO" altLang="en-US" sz="1600" dirty="0">
                <a:solidFill>
                  <a:srgbClr val="17191D"/>
                </a:solidFill>
                <a:latin typeface="Arial" pitchFamily="34" charset="0"/>
                <a:ea typeface="Arial" pitchFamily="34" charset="-122"/>
                <a:cs typeface="Arial" pitchFamily="34" charset="-120"/>
              </a:rPr>
              <a:t>نعم. تؤجّر سيارتك وأنت أو سائقك خلف المقود.‏</a:t>
            </a:r>
            <a:endParaRPr lang="ar-JO" sz="1600" dirty="0"/>
          </a:p>
        </p:txBody>
      </p:sp>
      <p:sp>
        <p:nvSpPr>
          <p:cNvPr id="23" name="s20-rect-21"/>
          <p:cNvSpPr/>
          <p:nvPr/>
        </p:nvSpPr>
        <p:spPr>
          <a:xfrm>
            <a:off x="548640" y="4023360"/>
            <a:ext cx="3515258" cy="1874520"/>
          </a:xfrm>
          <a:prstGeom prst="roundRect">
            <a:avLst>
              <a:gd name="adj" fmla="val 9756"/>
            </a:avLst>
          </a:prstGeom>
          <a:solidFill>
            <a:srgbClr val="F3F4F6"/>
          </a:solidFill>
          <a:ln/>
        </p:spPr>
      </p:sp>
      <p:sp>
        <p:nvSpPr>
          <p:cNvPr id="24" name="s20-text-22"/>
          <p:cNvSpPr txBox="1"/>
          <p:nvPr/>
        </p:nvSpPr>
        <p:spPr>
          <a:xfrm>
            <a:off x="804672" y="4206240"/>
            <a:ext cx="3003194" cy="566928"/>
          </a:xfrm>
          <a:prstGeom prst="rect">
            <a:avLst/>
          </a:prstGeom>
          <a:noFill/>
          <a:ln/>
        </p:spPr>
        <p:txBody>
          <a:bodyPr wrap="square" lIns="0" tIns="0" rIns="0" bIns="0" rtlCol="0" anchor="t"/>
          <a:lstStyle/>
          <a:p>
            <a:pPr rtl="1" algn="r" indent="0" marL="0">
              <a:buNone/>
            </a:pPr>
            <a:r>
              <a:rPr lang="ar-JO" altLang="en-US" sz="1700" b="1" dirty="0">
                <a:solidFill>
                  <a:srgbClr val="9A0002"/>
                </a:solidFill>
                <a:latin typeface="Arial" pitchFamily="34" charset="0"/>
                <a:ea typeface="Arial" pitchFamily="34" charset="-122"/>
                <a:cs typeface="Arial" pitchFamily="34" charset="-120"/>
              </a:rPr>
              <a:t>متى أستلم أموالي؟‏</a:t>
            </a:r>
            <a:endParaRPr lang="ar-JO" sz="1700" dirty="0"/>
          </a:p>
        </p:txBody>
      </p:sp>
      <p:sp>
        <p:nvSpPr>
          <p:cNvPr id="25" name="s20-text-23"/>
          <p:cNvSpPr txBox="1"/>
          <p:nvPr/>
        </p:nvSpPr>
        <p:spPr>
          <a:xfrm>
            <a:off x="804672" y="4828032"/>
            <a:ext cx="3003194" cy="960120"/>
          </a:xfrm>
          <a:prstGeom prst="rect">
            <a:avLst/>
          </a:prstGeom>
          <a:noFill/>
          <a:ln/>
        </p:spPr>
        <p:txBody>
          <a:bodyPr wrap="square" lIns="0" tIns="0" rIns="0" bIns="0" rtlCol="0" anchor="t"/>
          <a:lstStyle/>
          <a:p>
            <a:pPr rtl="1" algn="r" indent="0" marL="0">
              <a:buNone/>
            </a:pPr>
            <a:r>
              <a:rPr lang="ar-JO" altLang="en-US" sz="1600" dirty="0">
                <a:solidFill>
                  <a:srgbClr val="17191D"/>
                </a:solidFill>
                <a:latin typeface="Arial" pitchFamily="34" charset="0"/>
                <a:ea typeface="Arial" pitchFamily="34" charset="-122"/>
                <a:cs typeface="Arial" pitchFamily="34" charset="-120"/>
              </a:rPr>
              <a:t>معظمها عند الاستلام، والباقي يُحوَّل إلى بنكك أو CliQ كل شهر.‏</a:t>
            </a:r>
            <a:endParaRPr lang="ar-JO" sz="1600" dirty="0"/>
          </a:p>
        </p:txBody>
      </p:sp>
      <p:sp>
        <p:nvSpPr>
          <p:cNvPr id="26" name="s20-text-24"/>
          <p:cNvSpPr txBox="1"/>
          <p:nvPr/>
        </p:nvSpPr>
        <p:spPr>
          <a:xfrm>
            <a:off x="548640" y="6327648"/>
            <a:ext cx="1280160" cy="274320"/>
          </a:xfrm>
          <a:prstGeom prst="rect">
            <a:avLst/>
          </a:prstGeom>
          <a:noFill/>
          <a:ln/>
        </p:spPr>
        <p:txBody>
          <a:bodyPr wrap="square" lIns="0" tIns="0" rIns="0" bIns="0" rtlCol="0" anchor="t"/>
          <a:lstStyle/>
          <a:p>
            <a:pPr algn="l" indent="0" marL="0">
              <a:buNone/>
            </a:pPr>
            <a:r>
              <a:rPr lang="ar-JO" altLang="en-US" sz="1200" dirty="0">
                <a:solidFill>
                  <a:srgbClr val="555A63"/>
                </a:solidFill>
                <a:latin typeface="Arial" pitchFamily="34" charset="0"/>
                <a:ea typeface="Arial" pitchFamily="34" charset="-122"/>
                <a:cs typeface="Arial" pitchFamily="34" charset="-120"/>
              </a:rPr>
              <a:t>20 / 22</a:t>
            </a:r>
            <a:endParaRPr lang="ar-JO"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9A0002"/>
        </a:solidFill>
      </p:bgPr>
    </p:bg>
    <p:spTree>
      <p:nvGrpSpPr>
        <p:cNvPr id="1" name=""/>
        <p:cNvGrpSpPr/>
        <p:nvPr/>
      </p:nvGrpSpPr>
      <p:grpSpPr>
        <a:xfrm>
          <a:off x="0" y="0"/>
          <a:ext cx="0" cy="0"/>
          <a:chOff x="0" y="0"/>
          <a:chExt cx="0" cy="0"/>
        </a:xfrm>
      </p:grpSpPr>
      <p:sp>
        <p:nvSpPr>
          <p:cNvPr id="2" name="s21-text-0"/>
          <p:cNvSpPr txBox="1"/>
          <p:nvPr/>
        </p:nvSpPr>
        <p:spPr>
          <a:xfrm>
            <a:off x="3870655" y="384048"/>
            <a:ext cx="7772400" cy="274320"/>
          </a:xfrm>
          <a:prstGeom prst="rect">
            <a:avLst/>
          </a:prstGeom>
          <a:noFill/>
          <a:ln/>
        </p:spPr>
        <p:txBody>
          <a:bodyPr wrap="square" lIns="0" tIns="0" rIns="0" bIns="0" rtlCol="0" anchor="t"/>
          <a:lstStyle/>
          <a:p>
            <a:pPr rtl="1" algn="r" indent="0" marL="0">
              <a:buNone/>
            </a:pPr>
            <a:r>
              <a:rPr lang="ar-JO" altLang="en-US" sz="1300" b="1" dirty="0">
                <a:solidFill>
                  <a:srgbClr val="EFE6DD"/>
                </a:solidFill>
                <a:latin typeface="Arial" pitchFamily="34" charset="0"/>
                <a:ea typeface="Arial" pitchFamily="34" charset="-122"/>
                <a:cs typeface="Arial" pitchFamily="34" charset="-120"/>
              </a:rPr>
              <a:t>لماذا تنضم الآن‏</a:t>
            </a:r>
            <a:endParaRPr lang="ar-JO" sz="1300" dirty="0"/>
          </a:p>
        </p:txBody>
      </p:sp>
      <p:sp>
        <p:nvSpPr>
          <p:cNvPr id="3" name="s21-text-1"/>
          <p:cNvSpPr txBox="1"/>
          <p:nvPr/>
        </p:nvSpPr>
        <p:spPr>
          <a:xfrm>
            <a:off x="1127455" y="658368"/>
            <a:ext cx="10515600" cy="731520"/>
          </a:xfrm>
          <a:prstGeom prst="rect">
            <a:avLst/>
          </a:prstGeom>
          <a:noFill/>
          <a:ln/>
        </p:spPr>
        <p:txBody>
          <a:bodyPr wrap="square" lIns="0" tIns="0" rIns="0" bIns="0" rtlCol="0" anchor="t"/>
          <a:lstStyle/>
          <a:p>
            <a:pPr rtl="1" algn="r" indent="0" marL="0">
              <a:buNone/>
            </a:pPr>
            <a:r>
              <a:rPr lang="ar-JO" altLang="en-US" sz="3400" b="1" dirty="0">
                <a:solidFill>
                  <a:srgbClr val="FFFFFF"/>
                </a:solidFill>
                <a:latin typeface="Arial" pitchFamily="34" charset="0"/>
                <a:ea typeface="Arial" pitchFamily="34" charset="-122"/>
                <a:cs typeface="Arial" pitchFamily="34" charset="-120"/>
              </a:rPr>
              <a:t>كن شريكاً مؤسساً‏</a:t>
            </a:r>
            <a:endParaRPr lang="ar-JO" sz="3400" dirty="0"/>
          </a:p>
        </p:txBody>
      </p:sp>
      <p:sp>
        <p:nvSpPr>
          <p:cNvPr id="4" name="s21-text-2"/>
          <p:cNvSpPr txBox="1"/>
          <p:nvPr/>
        </p:nvSpPr>
        <p:spPr>
          <a:xfrm>
            <a:off x="5242255" y="1371600"/>
            <a:ext cx="6400800" cy="411480"/>
          </a:xfrm>
          <a:prstGeom prst="rect">
            <a:avLst/>
          </a:prstGeom>
          <a:noFill/>
          <a:ln/>
        </p:spPr>
        <p:txBody>
          <a:bodyPr wrap="square" lIns="0" tIns="0" rIns="0" bIns="0" rtlCol="0" anchor="t"/>
          <a:lstStyle/>
          <a:p>
            <a:pPr rtl="1" algn="r" indent="0" marL="0">
              <a:buNone/>
            </a:pPr>
            <a:r>
              <a:rPr lang="ar-JO" altLang="en-US" sz="1700" dirty="0">
                <a:solidFill>
                  <a:srgbClr val="EFE6DD"/>
                </a:solidFill>
                <a:latin typeface="Arial" pitchFamily="34" charset="0"/>
                <a:ea typeface="Arial" pitchFamily="34" charset="-122"/>
                <a:cs typeface="Arial" pitchFamily="34" charset="-120"/>
              </a:rPr>
              <a:t>عرض خاص لأوائل الشركاء قبل الإطلاق العام.‏</a:t>
            </a:r>
            <a:endParaRPr lang="ar-JO" sz="1700" dirty="0"/>
          </a:p>
        </p:txBody>
      </p:sp>
      <p:pic>
        <p:nvPicPr>
          <p:cNvPr id="5" name="s21-img-3" descr="logo-ar-white">    </p:cNvPr>
          <p:cNvPicPr>
            <a:picLocks noChangeAspect="1"/>
          </p:cNvPicPr>
          <p:nvPr/>
        </p:nvPicPr>
        <p:blipFill>
          <a:blip r:embed="rId1"/>
          <a:stretch>
            <a:fillRect/>
          </a:stretch>
        </p:blipFill>
        <p:spPr>
          <a:xfrm>
            <a:off x="10225735" y="6336792"/>
            <a:ext cx="1038088" cy="237744"/>
          </a:xfrm>
          <a:prstGeom prst="rect">
            <a:avLst/>
          </a:prstGeom>
        </p:spPr>
      </p:pic>
      <p:sp>
        <p:nvSpPr>
          <p:cNvPr id="6" name="s21-rect-4"/>
          <p:cNvSpPr/>
          <p:nvPr/>
        </p:nvSpPr>
        <p:spPr>
          <a:xfrm>
            <a:off x="9631375" y="2011680"/>
            <a:ext cx="2011680" cy="1737360"/>
          </a:xfrm>
          <a:prstGeom prst="roundRect">
            <a:avLst>
              <a:gd name="adj" fmla="val 10526"/>
            </a:avLst>
          </a:prstGeom>
          <a:solidFill>
            <a:srgbClr val="4D0001"/>
          </a:solidFill>
          <a:ln/>
        </p:spPr>
      </p:sp>
      <p:sp>
        <p:nvSpPr>
          <p:cNvPr id="7" name="s21-text-5"/>
          <p:cNvSpPr txBox="1"/>
          <p:nvPr/>
        </p:nvSpPr>
        <p:spPr>
          <a:xfrm>
            <a:off x="9814255" y="2176272"/>
            <a:ext cx="1645920" cy="640080"/>
          </a:xfrm>
          <a:prstGeom prst="rect">
            <a:avLst/>
          </a:prstGeom>
          <a:noFill/>
          <a:ln/>
        </p:spPr>
        <p:txBody>
          <a:bodyPr wrap="square" lIns="0" tIns="0" rIns="0" bIns="0" rtlCol="0" anchor="t"/>
          <a:lstStyle/>
          <a:p>
            <a:pPr rtl="1" algn="r" indent="0" marL="0">
              <a:buNone/>
            </a:pPr>
            <a:r>
              <a:rPr lang="ar-JO" altLang="en-US" sz="3000" b="1" dirty="0">
                <a:solidFill>
                  <a:srgbClr val="EFE6DD"/>
                </a:solidFill>
                <a:latin typeface="Arial" pitchFamily="34" charset="0"/>
                <a:ea typeface="Arial" pitchFamily="34" charset="-122"/>
                <a:cs typeface="Arial" pitchFamily="34" charset="-120"/>
              </a:rPr>
              <a:t>0 دينار‏</a:t>
            </a:r>
            <a:endParaRPr lang="ar-JO" sz="3000" dirty="0"/>
          </a:p>
        </p:txBody>
      </p:sp>
      <p:sp>
        <p:nvSpPr>
          <p:cNvPr id="8" name="s21-text-6"/>
          <p:cNvSpPr txBox="1"/>
          <p:nvPr/>
        </p:nvSpPr>
        <p:spPr>
          <a:xfrm>
            <a:off x="9814255" y="2834640"/>
            <a:ext cx="1645920" cy="777240"/>
          </a:xfrm>
          <a:prstGeom prst="rect">
            <a:avLst/>
          </a:prstGeom>
          <a:noFill/>
          <a:ln/>
        </p:spPr>
        <p:txBody>
          <a:bodyPr wrap="square" lIns="0" tIns="0" rIns="0" bIns="0" rtlCol="0" anchor="t"/>
          <a:lstStyle/>
          <a:p>
            <a:pPr rtl="1" algn="r" indent="0" marL="0">
              <a:buNone/>
            </a:pPr>
            <a:r>
              <a:rPr lang="ar-JO" altLang="en-US" sz="1500" dirty="0">
                <a:solidFill>
                  <a:srgbClr val="FFFFFF"/>
                </a:solidFill>
                <a:latin typeface="Arial" pitchFamily="34" charset="0"/>
                <a:ea typeface="Arial" pitchFamily="34" charset="-122"/>
                <a:cs typeface="Arial" pitchFamily="34" charset="-120"/>
              </a:rPr>
              <a:t>رسوم الباقة لأول 6 أشهر‏</a:t>
            </a:r>
            <a:endParaRPr lang="ar-JO" sz="1500" dirty="0"/>
          </a:p>
        </p:txBody>
      </p:sp>
      <p:sp>
        <p:nvSpPr>
          <p:cNvPr id="9" name="s21-rect-7"/>
          <p:cNvSpPr/>
          <p:nvPr/>
        </p:nvSpPr>
        <p:spPr>
          <a:xfrm>
            <a:off x="7436815" y="2011680"/>
            <a:ext cx="2011680" cy="1737360"/>
          </a:xfrm>
          <a:prstGeom prst="roundRect">
            <a:avLst>
              <a:gd name="adj" fmla="val 10526"/>
            </a:avLst>
          </a:prstGeom>
          <a:solidFill>
            <a:srgbClr val="4D0001"/>
          </a:solidFill>
          <a:ln/>
        </p:spPr>
      </p:sp>
      <p:sp>
        <p:nvSpPr>
          <p:cNvPr id="10" name="s21-text-8"/>
          <p:cNvSpPr txBox="1"/>
          <p:nvPr/>
        </p:nvSpPr>
        <p:spPr>
          <a:xfrm>
            <a:off x="7619695" y="2176272"/>
            <a:ext cx="1645920" cy="640080"/>
          </a:xfrm>
          <a:prstGeom prst="rect">
            <a:avLst/>
          </a:prstGeom>
          <a:noFill/>
          <a:ln/>
        </p:spPr>
        <p:txBody>
          <a:bodyPr wrap="square" lIns="0" tIns="0" rIns="0" bIns="0" rtlCol="0" anchor="t"/>
          <a:lstStyle/>
          <a:p>
            <a:pPr algn="r" indent="0" marL="0">
              <a:buNone/>
            </a:pPr>
            <a:r>
              <a:rPr lang="ar-JO" altLang="en-US" sz="3000" b="1" dirty="0">
                <a:solidFill>
                  <a:srgbClr val="EFE6DD"/>
                </a:solidFill>
                <a:latin typeface="Arial" pitchFamily="34" charset="0"/>
                <a:ea typeface="Arial" pitchFamily="34" charset="-122"/>
                <a:cs typeface="Arial" pitchFamily="34" charset="-120"/>
              </a:rPr>
              <a:t>12%</a:t>
            </a:r>
            <a:endParaRPr lang="ar-JO" sz="3000" dirty="0"/>
          </a:p>
        </p:txBody>
      </p:sp>
      <p:sp>
        <p:nvSpPr>
          <p:cNvPr id="11" name="s21-text-9"/>
          <p:cNvSpPr txBox="1"/>
          <p:nvPr/>
        </p:nvSpPr>
        <p:spPr>
          <a:xfrm>
            <a:off x="7619695" y="2834640"/>
            <a:ext cx="1645920" cy="777240"/>
          </a:xfrm>
          <a:prstGeom prst="rect">
            <a:avLst/>
          </a:prstGeom>
          <a:noFill/>
          <a:ln/>
        </p:spPr>
        <p:txBody>
          <a:bodyPr wrap="square" lIns="0" tIns="0" rIns="0" bIns="0" rtlCol="0" anchor="t"/>
          <a:lstStyle/>
          <a:p>
            <a:pPr rtl="1" algn="r" indent="0" marL="0">
              <a:buNone/>
            </a:pPr>
            <a:r>
              <a:rPr lang="ar-JO" altLang="en-US" sz="1500" dirty="0">
                <a:solidFill>
                  <a:srgbClr val="FFFFFF"/>
                </a:solidFill>
                <a:latin typeface="Arial" pitchFamily="34" charset="0"/>
                <a:ea typeface="Arial" pitchFamily="34" charset="-122"/>
                <a:cs typeface="Arial" pitchFamily="34" charset="-120"/>
              </a:rPr>
              <a:t>عمولة على الإيجار اليومي (9% للشهري)‏</a:t>
            </a:r>
            <a:endParaRPr lang="ar-JO" sz="1500" dirty="0"/>
          </a:p>
        </p:txBody>
      </p:sp>
      <p:sp>
        <p:nvSpPr>
          <p:cNvPr id="12" name="s21-rect-10"/>
          <p:cNvSpPr/>
          <p:nvPr/>
        </p:nvSpPr>
        <p:spPr>
          <a:xfrm>
            <a:off x="5242255" y="2011680"/>
            <a:ext cx="2011680" cy="1737360"/>
          </a:xfrm>
          <a:prstGeom prst="roundRect">
            <a:avLst>
              <a:gd name="adj" fmla="val 10526"/>
            </a:avLst>
          </a:prstGeom>
          <a:solidFill>
            <a:srgbClr val="4D0001"/>
          </a:solidFill>
          <a:ln/>
        </p:spPr>
      </p:sp>
      <p:sp>
        <p:nvSpPr>
          <p:cNvPr id="13" name="s21-text-11"/>
          <p:cNvSpPr txBox="1"/>
          <p:nvPr/>
        </p:nvSpPr>
        <p:spPr>
          <a:xfrm>
            <a:off x="5425135" y="2176272"/>
            <a:ext cx="1645920" cy="640080"/>
          </a:xfrm>
          <a:prstGeom prst="rect">
            <a:avLst/>
          </a:prstGeom>
          <a:noFill/>
          <a:ln/>
        </p:spPr>
        <p:txBody>
          <a:bodyPr wrap="square" lIns="0" tIns="0" rIns="0" bIns="0" rtlCol="0" anchor="t"/>
          <a:lstStyle/>
          <a:p>
            <a:pPr rtl="1" algn="r" indent="0" marL="0">
              <a:buNone/>
            </a:pPr>
            <a:r>
              <a:rPr lang="ar-JO" altLang="en-US" sz="3000" b="1" dirty="0">
                <a:solidFill>
                  <a:srgbClr val="EFE6DD"/>
                </a:solidFill>
                <a:latin typeface="Arial" pitchFamily="34" charset="0"/>
                <a:ea typeface="Arial" pitchFamily="34" charset="-122"/>
                <a:cs typeface="Arial" pitchFamily="34" charset="-120"/>
              </a:rPr>
              <a:t>سعر ثابت‏</a:t>
            </a:r>
            <a:endParaRPr lang="ar-JO" sz="3000" dirty="0"/>
          </a:p>
        </p:txBody>
      </p:sp>
      <p:sp>
        <p:nvSpPr>
          <p:cNvPr id="14" name="s21-text-12"/>
          <p:cNvSpPr txBox="1"/>
          <p:nvPr/>
        </p:nvSpPr>
        <p:spPr>
          <a:xfrm>
            <a:off x="5425135" y="2834640"/>
            <a:ext cx="1645920" cy="777240"/>
          </a:xfrm>
          <a:prstGeom prst="rect">
            <a:avLst/>
          </a:prstGeom>
          <a:noFill/>
          <a:ln/>
        </p:spPr>
        <p:txBody>
          <a:bodyPr wrap="square" lIns="0" tIns="0" rIns="0" bIns="0" rtlCol="0" anchor="t"/>
          <a:lstStyle/>
          <a:p>
            <a:pPr rtl="1" algn="r" indent="0" marL="0">
              <a:buNone/>
            </a:pPr>
            <a:r>
              <a:rPr lang="ar-JO" altLang="en-US" sz="1500" dirty="0">
                <a:solidFill>
                  <a:srgbClr val="FFFFFF"/>
                </a:solidFill>
                <a:latin typeface="Arial" pitchFamily="34" charset="0"/>
                <a:ea typeface="Arial" pitchFamily="34" charset="-122"/>
                <a:cs typeface="Arial" pitchFamily="34" charset="-120"/>
              </a:rPr>
              <a:t>سعر برو مثبت لمدة 12 شهراً بعدها‏</a:t>
            </a:r>
            <a:endParaRPr lang="ar-JO" sz="1500" dirty="0"/>
          </a:p>
        </p:txBody>
      </p:sp>
      <p:sp>
        <p:nvSpPr>
          <p:cNvPr id="15" name="s21-rect-13"/>
          <p:cNvSpPr/>
          <p:nvPr/>
        </p:nvSpPr>
        <p:spPr>
          <a:xfrm>
            <a:off x="11130991" y="4114800"/>
            <a:ext cx="512064" cy="512064"/>
          </a:xfrm>
          <a:prstGeom prst="ellipse">
            <a:avLst/>
          </a:prstGeom>
          <a:solidFill>
            <a:srgbClr val="4D0001"/>
          </a:solidFill>
          <a:ln/>
        </p:spPr>
      </p:sp>
      <p:pic>
        <p:nvPicPr>
          <p:cNvPr id="16" name="s21-img-14" descr="star-filled-EFE6DD">    </p:cNvPr>
          <p:cNvPicPr>
            <a:picLocks noChangeAspect="1"/>
          </p:cNvPicPr>
          <p:nvPr/>
        </p:nvPicPr>
        <p:blipFill>
          <a:blip r:embed="rId2"/>
          <a:stretch>
            <a:fillRect/>
          </a:stretch>
        </p:blipFill>
        <p:spPr>
          <a:xfrm>
            <a:off x="11259007" y="4242816"/>
            <a:ext cx="256032" cy="256032"/>
          </a:xfrm>
          <a:prstGeom prst="rect">
            <a:avLst/>
          </a:prstGeom>
        </p:spPr>
      </p:pic>
      <p:sp>
        <p:nvSpPr>
          <p:cNvPr id="17" name="s21-text-15"/>
          <p:cNvSpPr txBox="1"/>
          <p:nvPr/>
        </p:nvSpPr>
        <p:spPr>
          <a:xfrm>
            <a:off x="5242255" y="4114800"/>
            <a:ext cx="5669280" cy="512064"/>
          </a:xfrm>
          <a:prstGeom prst="rect">
            <a:avLst/>
          </a:prstGeom>
          <a:noFill/>
          <a:ln/>
        </p:spPr>
        <p:txBody>
          <a:bodyPr wrap="square" lIns="0" tIns="0" rIns="0" bIns="0" rtlCol="0" anchor="ctr"/>
          <a:lstStyle/>
          <a:p>
            <a:pPr rtl="1" algn="r" indent="0" marL="0">
              <a:buNone/>
            </a:pPr>
            <a:r>
              <a:rPr lang="ar-JO" altLang="en-US" sz="1700" b="1" dirty="0">
                <a:solidFill>
                  <a:srgbClr val="FFFFFF"/>
                </a:solidFill>
                <a:latin typeface="Arial" pitchFamily="34" charset="0"/>
                <a:ea typeface="Arial" pitchFamily="34" charset="-122"/>
                <a:cs typeface="Arial" pitchFamily="34" charset="-120"/>
              </a:rPr>
              <a:t>مزايا برو: شارة، سيارات مميزة، حجز فوري‏</a:t>
            </a:r>
            <a:endParaRPr lang="ar-JO" sz="1700" dirty="0"/>
          </a:p>
        </p:txBody>
      </p:sp>
      <p:sp>
        <p:nvSpPr>
          <p:cNvPr id="18" name="s21-rect-16"/>
          <p:cNvSpPr/>
          <p:nvPr/>
        </p:nvSpPr>
        <p:spPr>
          <a:xfrm>
            <a:off x="11130991" y="4773168"/>
            <a:ext cx="512064" cy="512064"/>
          </a:xfrm>
          <a:prstGeom prst="ellipse">
            <a:avLst/>
          </a:prstGeom>
          <a:solidFill>
            <a:srgbClr val="4D0001"/>
          </a:solidFill>
          <a:ln/>
        </p:spPr>
      </p:sp>
      <p:pic>
        <p:nvPicPr>
          <p:cNvPr id="19" name="s21-img-17" descr="user-filled-EFE6DD">    </p:cNvPr>
          <p:cNvPicPr>
            <a:picLocks noChangeAspect="1"/>
          </p:cNvPicPr>
          <p:nvPr/>
        </p:nvPicPr>
        <p:blipFill>
          <a:blip r:embed="rId3"/>
          <a:stretch>
            <a:fillRect/>
          </a:stretch>
        </p:blipFill>
        <p:spPr>
          <a:xfrm>
            <a:off x="11259007" y="4901184"/>
            <a:ext cx="256032" cy="256032"/>
          </a:xfrm>
          <a:prstGeom prst="rect">
            <a:avLst/>
          </a:prstGeom>
        </p:spPr>
      </p:pic>
      <p:sp>
        <p:nvSpPr>
          <p:cNvPr id="20" name="s21-text-18"/>
          <p:cNvSpPr txBox="1"/>
          <p:nvPr/>
        </p:nvSpPr>
        <p:spPr>
          <a:xfrm>
            <a:off x="5242255" y="4773168"/>
            <a:ext cx="5669280" cy="512064"/>
          </a:xfrm>
          <a:prstGeom prst="rect">
            <a:avLst/>
          </a:prstGeom>
          <a:noFill/>
          <a:ln/>
        </p:spPr>
        <p:txBody>
          <a:bodyPr wrap="square" lIns="0" tIns="0" rIns="0" bIns="0" rtlCol="0" anchor="ctr"/>
          <a:lstStyle/>
          <a:p>
            <a:pPr rtl="1" algn="r" indent="0" marL="0">
              <a:buNone/>
            </a:pPr>
            <a:r>
              <a:rPr lang="ar-JO" altLang="en-US" sz="1700" b="1" dirty="0">
                <a:solidFill>
                  <a:srgbClr val="FFFFFF"/>
                </a:solidFill>
                <a:latin typeface="Arial" pitchFamily="34" charset="0"/>
                <a:ea typeface="Arial" pitchFamily="34" charset="-122"/>
                <a:cs typeface="Arial" pitchFamily="34" charset="-120"/>
              </a:rPr>
              <a:t>مساعدة مجانية في الإعداد وجلسة تصوير‏</a:t>
            </a:r>
            <a:endParaRPr lang="ar-JO" sz="1700" dirty="0"/>
          </a:p>
        </p:txBody>
      </p:sp>
      <p:sp>
        <p:nvSpPr>
          <p:cNvPr id="21" name="s21-rect-19"/>
          <p:cNvSpPr/>
          <p:nvPr/>
        </p:nvSpPr>
        <p:spPr>
          <a:xfrm>
            <a:off x="11130991" y="5431536"/>
            <a:ext cx="512064" cy="512064"/>
          </a:xfrm>
          <a:prstGeom prst="ellipse">
            <a:avLst/>
          </a:prstGeom>
          <a:solidFill>
            <a:srgbClr val="4D0001"/>
          </a:solidFill>
          <a:ln/>
        </p:spPr>
      </p:sp>
      <p:pic>
        <p:nvPicPr>
          <p:cNvPr id="22" name="s21-img-20" descr="hourglass-EFE6DD">    </p:cNvPr>
          <p:cNvPicPr>
            <a:picLocks noChangeAspect="1"/>
          </p:cNvPicPr>
          <p:nvPr/>
        </p:nvPicPr>
        <p:blipFill>
          <a:blip r:embed="rId4"/>
          <a:stretch>
            <a:fillRect/>
          </a:stretch>
        </p:blipFill>
        <p:spPr>
          <a:xfrm>
            <a:off x="11259007" y="5559552"/>
            <a:ext cx="256032" cy="256032"/>
          </a:xfrm>
          <a:prstGeom prst="rect">
            <a:avLst/>
          </a:prstGeom>
        </p:spPr>
      </p:pic>
      <p:sp>
        <p:nvSpPr>
          <p:cNvPr id="23" name="s21-text-21"/>
          <p:cNvSpPr txBox="1"/>
          <p:nvPr/>
        </p:nvSpPr>
        <p:spPr>
          <a:xfrm>
            <a:off x="5242255" y="5431536"/>
            <a:ext cx="5669280" cy="512064"/>
          </a:xfrm>
          <a:prstGeom prst="rect">
            <a:avLst/>
          </a:prstGeom>
          <a:noFill/>
          <a:ln/>
        </p:spPr>
        <p:txBody>
          <a:bodyPr wrap="square" lIns="0" tIns="0" rIns="0" bIns="0" rtlCol="0" anchor="ctr"/>
          <a:lstStyle/>
          <a:p>
            <a:pPr rtl="1" algn="r" indent="0" marL="0">
              <a:buNone/>
            </a:pPr>
            <a:r>
              <a:rPr lang="ar-JO" altLang="en-US" sz="1700" b="1" dirty="0">
                <a:solidFill>
                  <a:srgbClr val="FFFFFF"/>
                </a:solidFill>
                <a:latin typeface="Arial" pitchFamily="34" charset="0"/>
                <a:ea typeface="Arial" pitchFamily="34" charset="-122"/>
                <a:cs typeface="Arial" pitchFamily="34" charset="-120"/>
              </a:rPr>
              <a:t>الأماكن محدودة‏</a:t>
            </a:r>
            <a:endParaRPr lang="ar-JO" sz="1700" dirty="0"/>
          </a:p>
        </p:txBody>
      </p:sp>
      <p:pic>
        <p:nvPicPr>
          <p:cNvPr id="24" name="s21-img-22" descr="founding">    </p:cNvPr>
          <p:cNvPicPr>
            <a:picLocks noChangeAspect="1"/>
          </p:cNvPicPr>
          <p:nvPr/>
        </p:nvPicPr>
        <p:blipFill>
          <a:blip r:embed="rId5"/>
          <a:stretch>
            <a:fillRect/>
          </a:stretch>
        </p:blipFill>
        <p:spPr>
          <a:xfrm>
            <a:off x="487375" y="1600200"/>
            <a:ext cx="4663440" cy="3108960"/>
          </a:xfrm>
          <a:prstGeom prst="rect">
            <a:avLst/>
          </a:prstGeom>
        </p:spPr>
      </p:pic>
      <p:sp>
        <p:nvSpPr>
          <p:cNvPr id="25" name="s21-text-23"/>
          <p:cNvSpPr txBox="1"/>
          <p:nvPr/>
        </p:nvSpPr>
        <p:spPr>
          <a:xfrm>
            <a:off x="548640" y="6327648"/>
            <a:ext cx="1280160" cy="274320"/>
          </a:xfrm>
          <a:prstGeom prst="rect">
            <a:avLst/>
          </a:prstGeom>
          <a:noFill/>
          <a:ln/>
        </p:spPr>
        <p:txBody>
          <a:bodyPr wrap="square" lIns="0" tIns="0" rIns="0" bIns="0" rtlCol="0" anchor="t"/>
          <a:lstStyle/>
          <a:p>
            <a:pPr algn="l" indent="0" marL="0">
              <a:buNone/>
            </a:pPr>
            <a:r>
              <a:rPr lang="ar-JO" altLang="en-US" sz="1200" dirty="0">
                <a:solidFill>
                  <a:srgbClr val="EFE6DD"/>
                </a:solidFill>
                <a:latin typeface="Arial" pitchFamily="34" charset="0"/>
                <a:ea typeface="Arial" pitchFamily="34" charset="-122"/>
                <a:cs typeface="Arial" pitchFamily="34" charset="-120"/>
              </a:rPr>
              <a:t>21 / 22</a:t>
            </a:r>
            <a:endParaRPr lang="ar-JO"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9A0002"/>
        </a:solidFill>
      </p:bgPr>
    </p:bg>
    <p:spTree>
      <p:nvGrpSpPr>
        <p:cNvPr id="1" name=""/>
        <p:cNvGrpSpPr/>
        <p:nvPr/>
      </p:nvGrpSpPr>
      <p:grpSpPr>
        <a:xfrm>
          <a:off x="0" y="0"/>
          <a:ext cx="0" cy="0"/>
          <a:chOff x="0" y="0"/>
          <a:chExt cx="0" cy="0"/>
        </a:xfrm>
      </p:grpSpPr>
      <p:pic>
        <p:nvPicPr>
          <p:cNvPr id="2" name="s22-img-0" descr="logo-ar-white">    </p:cNvPr>
          <p:cNvPicPr>
            <a:picLocks noChangeAspect="1"/>
          </p:cNvPicPr>
          <p:nvPr/>
        </p:nvPicPr>
        <p:blipFill>
          <a:blip r:embed="rId1"/>
          <a:stretch>
            <a:fillRect/>
          </a:stretch>
        </p:blipFill>
        <p:spPr>
          <a:xfrm>
            <a:off x="9265615" y="566928"/>
            <a:ext cx="1676912" cy="384048"/>
          </a:xfrm>
          <a:prstGeom prst="rect">
            <a:avLst/>
          </a:prstGeom>
        </p:spPr>
      </p:pic>
      <p:sp>
        <p:nvSpPr>
          <p:cNvPr id="3" name="s22-text-1"/>
          <p:cNvSpPr txBox="1"/>
          <p:nvPr/>
        </p:nvSpPr>
        <p:spPr>
          <a:xfrm>
            <a:off x="5699455" y="1600200"/>
            <a:ext cx="5852160" cy="274320"/>
          </a:xfrm>
          <a:prstGeom prst="rect">
            <a:avLst/>
          </a:prstGeom>
          <a:noFill/>
          <a:ln/>
        </p:spPr>
        <p:txBody>
          <a:bodyPr wrap="square" lIns="0" tIns="0" rIns="0" bIns="0" rtlCol="0" anchor="t"/>
          <a:lstStyle/>
          <a:p>
            <a:pPr rtl="1" algn="r" indent="0" marL="0">
              <a:buNone/>
            </a:pPr>
            <a:r>
              <a:rPr lang="ar-JO" altLang="en-US" sz="1400" b="1" dirty="0">
                <a:solidFill>
                  <a:srgbClr val="EFE6DD"/>
                </a:solidFill>
                <a:latin typeface="Arial" pitchFamily="34" charset="0"/>
                <a:ea typeface="Arial" pitchFamily="34" charset="-122"/>
                <a:cs typeface="Arial" pitchFamily="34" charset="-120"/>
              </a:rPr>
              <a:t>انضم إلينا‏</a:t>
            </a:r>
            <a:endParaRPr lang="ar-JO" sz="1400" dirty="0"/>
          </a:p>
        </p:txBody>
      </p:sp>
      <p:sp>
        <p:nvSpPr>
          <p:cNvPr id="4" name="s22-text-2"/>
          <p:cNvSpPr txBox="1"/>
          <p:nvPr/>
        </p:nvSpPr>
        <p:spPr>
          <a:xfrm>
            <a:off x="5150815" y="1920240"/>
            <a:ext cx="6400800" cy="868680"/>
          </a:xfrm>
          <a:prstGeom prst="rect">
            <a:avLst/>
          </a:prstGeom>
          <a:noFill/>
          <a:ln/>
        </p:spPr>
        <p:txBody>
          <a:bodyPr wrap="square" lIns="0" tIns="0" rIns="0" bIns="0" rtlCol="0" anchor="t"/>
          <a:lstStyle/>
          <a:p>
            <a:pPr rtl="1" algn="r" indent="0" marL="0">
              <a:buNone/>
            </a:pPr>
            <a:r>
              <a:rPr lang="ar-JO" altLang="en-US" sz="4800" b="1" dirty="0">
                <a:solidFill>
                  <a:srgbClr val="FFFFFF"/>
                </a:solidFill>
                <a:latin typeface="Arial" pitchFamily="34" charset="0"/>
                <a:ea typeface="Arial" pitchFamily="34" charset="-122"/>
                <a:cs typeface="Arial" pitchFamily="34" charset="-120"/>
              </a:rPr>
              <a:t>انضم إلى يور درايف اليوم‏</a:t>
            </a:r>
            <a:endParaRPr lang="ar-JO" sz="4800" dirty="0"/>
          </a:p>
        </p:txBody>
      </p:sp>
      <p:sp>
        <p:nvSpPr>
          <p:cNvPr id="5" name="s22-text-3"/>
          <p:cNvSpPr txBox="1"/>
          <p:nvPr/>
        </p:nvSpPr>
        <p:spPr>
          <a:xfrm>
            <a:off x="5150815" y="2788920"/>
            <a:ext cx="6400800" cy="457200"/>
          </a:xfrm>
          <a:prstGeom prst="rect">
            <a:avLst/>
          </a:prstGeom>
          <a:noFill/>
          <a:ln/>
        </p:spPr>
        <p:txBody>
          <a:bodyPr wrap="square" lIns="0" tIns="0" rIns="0" bIns="0" rtlCol="0" anchor="t"/>
          <a:lstStyle/>
          <a:p>
            <a:pPr rtl="1" algn="r" indent="0" marL="0">
              <a:buNone/>
            </a:pPr>
            <a:r>
              <a:rPr lang="ar-JO" altLang="en-US" sz="2000" dirty="0">
                <a:solidFill>
                  <a:srgbClr val="EFE6DD"/>
                </a:solidFill>
                <a:latin typeface="Arial" pitchFamily="34" charset="0"/>
                <a:ea typeface="Arial" pitchFamily="34" charset="-122"/>
                <a:cs typeface="Arial" pitchFamily="34" charset="-120"/>
              </a:rPr>
              <a:t>حجوزات أكثر. جهد أقل. أموال واضحة.‏</a:t>
            </a:r>
            <a:endParaRPr lang="ar-JO" sz="2000" dirty="0"/>
          </a:p>
        </p:txBody>
      </p:sp>
      <p:sp>
        <p:nvSpPr>
          <p:cNvPr id="6" name="s22-rect-4"/>
          <p:cNvSpPr/>
          <p:nvPr/>
        </p:nvSpPr>
        <p:spPr>
          <a:xfrm>
            <a:off x="9539935" y="3611880"/>
            <a:ext cx="2011680" cy="1463040"/>
          </a:xfrm>
          <a:prstGeom prst="roundRect">
            <a:avLst>
              <a:gd name="adj" fmla="val 12500"/>
            </a:avLst>
          </a:prstGeom>
          <a:solidFill>
            <a:srgbClr val="FFFFFF"/>
          </a:solidFill>
          <a:ln/>
        </p:spPr>
      </p:sp>
      <p:sp>
        <p:nvSpPr>
          <p:cNvPr id="7" name="s22-rect-5"/>
          <p:cNvSpPr/>
          <p:nvPr/>
        </p:nvSpPr>
        <p:spPr>
          <a:xfrm>
            <a:off x="10948111" y="3794760"/>
            <a:ext cx="402336" cy="402336"/>
          </a:xfrm>
          <a:prstGeom prst="ellipse">
            <a:avLst/>
          </a:prstGeom>
          <a:solidFill>
            <a:srgbClr val="9A0002"/>
          </a:solidFill>
          <a:ln/>
        </p:spPr>
      </p:sp>
      <p:sp>
        <p:nvSpPr>
          <p:cNvPr id="8" name="s22-text-6"/>
          <p:cNvSpPr txBox="1"/>
          <p:nvPr/>
        </p:nvSpPr>
        <p:spPr>
          <a:xfrm>
            <a:off x="10948111" y="3794760"/>
            <a:ext cx="402336" cy="402336"/>
          </a:xfrm>
          <a:prstGeom prst="rect">
            <a:avLst/>
          </a:prstGeom>
          <a:noFill/>
          <a:ln/>
        </p:spPr>
        <p:txBody>
          <a:bodyPr wrap="square" lIns="0" tIns="0" rIns="0" bIns="0" rtlCol="0" anchor="ctr"/>
          <a:lstStyle/>
          <a:p>
            <a:pPr algn="ctr" indent="0" marL="0">
              <a:buNone/>
            </a:pPr>
            <a:r>
              <a:rPr lang="ar-JO" altLang="en-US" sz="1600" b="1" dirty="0">
                <a:solidFill>
                  <a:srgbClr val="FFFFFF"/>
                </a:solidFill>
                <a:latin typeface="Arial" pitchFamily="34" charset="0"/>
                <a:ea typeface="Arial" pitchFamily="34" charset="-122"/>
                <a:cs typeface="Arial" pitchFamily="34" charset="-120"/>
              </a:rPr>
              <a:t>1</a:t>
            </a:r>
            <a:endParaRPr lang="ar-JO" sz="1600" dirty="0"/>
          </a:p>
        </p:txBody>
      </p:sp>
      <p:sp>
        <p:nvSpPr>
          <p:cNvPr id="9" name="s22-text-7"/>
          <p:cNvSpPr txBox="1"/>
          <p:nvPr/>
        </p:nvSpPr>
        <p:spPr>
          <a:xfrm>
            <a:off x="9677095" y="3794760"/>
            <a:ext cx="1143000" cy="402336"/>
          </a:xfrm>
          <a:prstGeom prst="rect">
            <a:avLst/>
          </a:prstGeom>
          <a:noFill/>
          <a:ln/>
        </p:spPr>
        <p:txBody>
          <a:bodyPr wrap="square" lIns="0" tIns="0" rIns="0" bIns="0" rtlCol="0" anchor="ctr"/>
          <a:lstStyle/>
          <a:p>
            <a:pPr rtl="1" algn="r" indent="0" marL="0">
              <a:buNone/>
            </a:pPr>
            <a:r>
              <a:rPr lang="ar-JO" altLang="en-US" sz="1700" b="1" dirty="0">
                <a:solidFill>
                  <a:srgbClr val="9A0002"/>
                </a:solidFill>
                <a:latin typeface="Arial" pitchFamily="34" charset="0"/>
                <a:ea typeface="Arial" pitchFamily="34" charset="-122"/>
                <a:cs typeface="Arial" pitchFamily="34" charset="-120"/>
              </a:rPr>
              <a:t>تواصل معنا‏</a:t>
            </a:r>
            <a:endParaRPr lang="ar-JO" sz="1700" dirty="0"/>
          </a:p>
        </p:txBody>
      </p:sp>
      <p:sp>
        <p:nvSpPr>
          <p:cNvPr id="10" name="s22-text-8"/>
          <p:cNvSpPr txBox="1"/>
          <p:nvPr/>
        </p:nvSpPr>
        <p:spPr>
          <a:xfrm>
            <a:off x="9704527" y="4315968"/>
            <a:ext cx="1645920" cy="640080"/>
          </a:xfrm>
          <a:prstGeom prst="rect">
            <a:avLst/>
          </a:prstGeom>
          <a:noFill/>
          <a:ln/>
        </p:spPr>
        <p:txBody>
          <a:bodyPr wrap="square" lIns="0" tIns="0" rIns="0" bIns="0" rtlCol="0" anchor="t"/>
          <a:lstStyle/>
          <a:p>
            <a:pPr rtl="1" algn="r" indent="0" marL="0">
              <a:buNone/>
            </a:pPr>
            <a:r>
              <a:rPr lang="ar-JO" altLang="en-US" sz="1500" dirty="0">
                <a:solidFill>
                  <a:srgbClr val="17191D"/>
                </a:solidFill>
                <a:latin typeface="Arial" pitchFamily="34" charset="0"/>
                <a:ea typeface="Arial" pitchFamily="34" charset="-122"/>
                <a:cs typeface="Arial" pitchFamily="34" charset="-120"/>
              </a:rPr>
              <a:t>بالهاتف أو واتساب أو البريد‏</a:t>
            </a:r>
            <a:endParaRPr lang="ar-JO" sz="1500" dirty="0"/>
          </a:p>
        </p:txBody>
      </p:sp>
      <p:sp>
        <p:nvSpPr>
          <p:cNvPr id="11" name="s22-rect-9"/>
          <p:cNvSpPr/>
          <p:nvPr/>
        </p:nvSpPr>
        <p:spPr>
          <a:xfrm>
            <a:off x="7345375" y="3611880"/>
            <a:ext cx="2011680" cy="1463040"/>
          </a:xfrm>
          <a:prstGeom prst="roundRect">
            <a:avLst>
              <a:gd name="adj" fmla="val 12500"/>
            </a:avLst>
          </a:prstGeom>
          <a:solidFill>
            <a:srgbClr val="FFFFFF"/>
          </a:solidFill>
          <a:ln/>
        </p:spPr>
      </p:sp>
      <p:sp>
        <p:nvSpPr>
          <p:cNvPr id="12" name="s22-rect-10"/>
          <p:cNvSpPr/>
          <p:nvPr/>
        </p:nvSpPr>
        <p:spPr>
          <a:xfrm>
            <a:off x="8753551" y="3794760"/>
            <a:ext cx="402336" cy="402336"/>
          </a:xfrm>
          <a:prstGeom prst="ellipse">
            <a:avLst/>
          </a:prstGeom>
          <a:solidFill>
            <a:srgbClr val="9A0002"/>
          </a:solidFill>
          <a:ln/>
        </p:spPr>
      </p:sp>
      <p:sp>
        <p:nvSpPr>
          <p:cNvPr id="13" name="s22-text-11"/>
          <p:cNvSpPr txBox="1"/>
          <p:nvPr/>
        </p:nvSpPr>
        <p:spPr>
          <a:xfrm>
            <a:off x="8753551" y="3794760"/>
            <a:ext cx="402336" cy="402336"/>
          </a:xfrm>
          <a:prstGeom prst="rect">
            <a:avLst/>
          </a:prstGeom>
          <a:noFill/>
          <a:ln/>
        </p:spPr>
        <p:txBody>
          <a:bodyPr wrap="square" lIns="0" tIns="0" rIns="0" bIns="0" rtlCol="0" anchor="ctr"/>
          <a:lstStyle/>
          <a:p>
            <a:pPr algn="ctr" indent="0" marL="0">
              <a:buNone/>
            </a:pPr>
            <a:r>
              <a:rPr lang="ar-JO" altLang="en-US" sz="1600" b="1" dirty="0">
                <a:solidFill>
                  <a:srgbClr val="FFFFFF"/>
                </a:solidFill>
                <a:latin typeface="Arial" pitchFamily="34" charset="0"/>
                <a:ea typeface="Arial" pitchFamily="34" charset="-122"/>
                <a:cs typeface="Arial" pitchFamily="34" charset="-120"/>
              </a:rPr>
              <a:t>2</a:t>
            </a:r>
            <a:endParaRPr lang="ar-JO" sz="1600" dirty="0"/>
          </a:p>
        </p:txBody>
      </p:sp>
      <p:sp>
        <p:nvSpPr>
          <p:cNvPr id="14" name="s22-text-12"/>
          <p:cNvSpPr txBox="1"/>
          <p:nvPr/>
        </p:nvSpPr>
        <p:spPr>
          <a:xfrm>
            <a:off x="7482535" y="3794760"/>
            <a:ext cx="1143000" cy="402336"/>
          </a:xfrm>
          <a:prstGeom prst="rect">
            <a:avLst/>
          </a:prstGeom>
          <a:noFill/>
          <a:ln/>
        </p:spPr>
        <p:txBody>
          <a:bodyPr wrap="square" lIns="0" tIns="0" rIns="0" bIns="0" rtlCol="0" anchor="ctr"/>
          <a:lstStyle/>
          <a:p>
            <a:pPr rtl="1" algn="r" indent="0" marL="0">
              <a:buNone/>
            </a:pPr>
            <a:r>
              <a:rPr lang="ar-JO" altLang="en-US" sz="1700" b="1" dirty="0">
                <a:solidFill>
                  <a:srgbClr val="9A0002"/>
                </a:solidFill>
                <a:latin typeface="Arial" pitchFamily="34" charset="0"/>
                <a:ea typeface="Arial" pitchFamily="34" charset="-122"/>
                <a:cs typeface="Arial" pitchFamily="34" charset="-120"/>
              </a:rPr>
              <a:t>سجّل‏</a:t>
            </a:r>
            <a:endParaRPr lang="ar-JO" sz="1700" dirty="0"/>
          </a:p>
        </p:txBody>
      </p:sp>
      <p:sp>
        <p:nvSpPr>
          <p:cNvPr id="15" name="s22-text-13"/>
          <p:cNvSpPr txBox="1"/>
          <p:nvPr/>
        </p:nvSpPr>
        <p:spPr>
          <a:xfrm>
            <a:off x="7509967" y="4315968"/>
            <a:ext cx="1645920" cy="640080"/>
          </a:xfrm>
          <a:prstGeom prst="rect">
            <a:avLst/>
          </a:prstGeom>
          <a:noFill/>
          <a:ln/>
        </p:spPr>
        <p:txBody>
          <a:bodyPr wrap="square" lIns="0" tIns="0" rIns="0" bIns="0" rtlCol="0" anchor="t"/>
          <a:lstStyle/>
          <a:p>
            <a:pPr rtl="1" algn="r" indent="0" marL="0">
              <a:buNone/>
            </a:pPr>
            <a:r>
              <a:rPr lang="ar-JO" altLang="en-US" sz="1500" dirty="0">
                <a:solidFill>
                  <a:srgbClr val="17191D"/>
                </a:solidFill>
                <a:latin typeface="Arial" pitchFamily="34" charset="0"/>
                <a:ea typeface="Arial" pitchFamily="34" charset="-122"/>
                <a:cs typeface="Arial" pitchFamily="34" charset="-120"/>
              </a:rPr>
              <a:t>نساعدك في إرسال أوراقك‏</a:t>
            </a:r>
            <a:endParaRPr lang="ar-JO" sz="1500" dirty="0"/>
          </a:p>
        </p:txBody>
      </p:sp>
      <p:sp>
        <p:nvSpPr>
          <p:cNvPr id="16" name="s22-rect-14"/>
          <p:cNvSpPr/>
          <p:nvPr/>
        </p:nvSpPr>
        <p:spPr>
          <a:xfrm>
            <a:off x="5150815" y="3611880"/>
            <a:ext cx="2011680" cy="1463040"/>
          </a:xfrm>
          <a:prstGeom prst="roundRect">
            <a:avLst>
              <a:gd name="adj" fmla="val 12500"/>
            </a:avLst>
          </a:prstGeom>
          <a:solidFill>
            <a:srgbClr val="FFFFFF"/>
          </a:solidFill>
          <a:ln/>
        </p:spPr>
      </p:sp>
      <p:sp>
        <p:nvSpPr>
          <p:cNvPr id="17" name="s22-rect-15"/>
          <p:cNvSpPr/>
          <p:nvPr/>
        </p:nvSpPr>
        <p:spPr>
          <a:xfrm>
            <a:off x="6558991" y="3794760"/>
            <a:ext cx="402336" cy="402336"/>
          </a:xfrm>
          <a:prstGeom prst="ellipse">
            <a:avLst/>
          </a:prstGeom>
          <a:solidFill>
            <a:srgbClr val="9A0002"/>
          </a:solidFill>
          <a:ln/>
        </p:spPr>
      </p:sp>
      <p:sp>
        <p:nvSpPr>
          <p:cNvPr id="18" name="s22-text-16"/>
          <p:cNvSpPr txBox="1"/>
          <p:nvPr/>
        </p:nvSpPr>
        <p:spPr>
          <a:xfrm>
            <a:off x="6558991" y="3794760"/>
            <a:ext cx="402336" cy="402336"/>
          </a:xfrm>
          <a:prstGeom prst="rect">
            <a:avLst/>
          </a:prstGeom>
          <a:noFill/>
          <a:ln/>
        </p:spPr>
        <p:txBody>
          <a:bodyPr wrap="square" lIns="0" tIns="0" rIns="0" bIns="0" rtlCol="0" anchor="ctr"/>
          <a:lstStyle/>
          <a:p>
            <a:pPr algn="ctr" indent="0" marL="0">
              <a:buNone/>
            </a:pPr>
            <a:r>
              <a:rPr lang="ar-JO" altLang="en-US" sz="1600" b="1" dirty="0">
                <a:solidFill>
                  <a:srgbClr val="FFFFFF"/>
                </a:solidFill>
                <a:latin typeface="Arial" pitchFamily="34" charset="0"/>
                <a:ea typeface="Arial" pitchFamily="34" charset="-122"/>
                <a:cs typeface="Arial" pitchFamily="34" charset="-120"/>
              </a:rPr>
              <a:t>3</a:t>
            </a:r>
            <a:endParaRPr lang="ar-JO" sz="1600" dirty="0"/>
          </a:p>
        </p:txBody>
      </p:sp>
      <p:sp>
        <p:nvSpPr>
          <p:cNvPr id="19" name="s22-text-17"/>
          <p:cNvSpPr txBox="1"/>
          <p:nvPr/>
        </p:nvSpPr>
        <p:spPr>
          <a:xfrm>
            <a:off x="5287975" y="3794760"/>
            <a:ext cx="1143000" cy="402336"/>
          </a:xfrm>
          <a:prstGeom prst="rect">
            <a:avLst/>
          </a:prstGeom>
          <a:noFill/>
          <a:ln/>
        </p:spPr>
        <p:txBody>
          <a:bodyPr wrap="square" lIns="0" tIns="0" rIns="0" bIns="0" rtlCol="0" anchor="ctr"/>
          <a:lstStyle/>
          <a:p>
            <a:pPr rtl="1" algn="r" indent="0" marL="0">
              <a:buNone/>
            </a:pPr>
            <a:r>
              <a:rPr lang="ar-JO" altLang="en-US" sz="1700" b="1" dirty="0">
                <a:solidFill>
                  <a:srgbClr val="9A0002"/>
                </a:solidFill>
                <a:latin typeface="Arial" pitchFamily="34" charset="0"/>
                <a:ea typeface="Arial" pitchFamily="34" charset="-122"/>
                <a:cs typeface="Arial" pitchFamily="34" charset="-120"/>
              </a:rPr>
              <a:t>اعرض‏</a:t>
            </a:r>
            <a:endParaRPr lang="ar-JO" sz="1700" dirty="0"/>
          </a:p>
        </p:txBody>
      </p:sp>
      <p:sp>
        <p:nvSpPr>
          <p:cNvPr id="20" name="s22-text-18"/>
          <p:cNvSpPr txBox="1"/>
          <p:nvPr/>
        </p:nvSpPr>
        <p:spPr>
          <a:xfrm>
            <a:off x="5315407" y="4315968"/>
            <a:ext cx="1645920" cy="640080"/>
          </a:xfrm>
          <a:prstGeom prst="rect">
            <a:avLst/>
          </a:prstGeom>
          <a:noFill/>
          <a:ln/>
        </p:spPr>
        <p:txBody>
          <a:bodyPr wrap="square" lIns="0" tIns="0" rIns="0" bIns="0" rtlCol="0" anchor="t"/>
          <a:lstStyle/>
          <a:p>
            <a:pPr rtl="1" algn="r" indent="0" marL="0">
              <a:buNone/>
            </a:pPr>
            <a:r>
              <a:rPr lang="ar-JO" altLang="en-US" sz="1500" dirty="0">
                <a:solidFill>
                  <a:srgbClr val="17191D"/>
                </a:solidFill>
                <a:latin typeface="Arial" pitchFamily="34" charset="0"/>
                <a:ea typeface="Arial" pitchFamily="34" charset="-122"/>
                <a:cs typeface="Arial" pitchFamily="34" charset="-120"/>
              </a:rPr>
              <a:t>أول سيارة لك‏</a:t>
            </a:r>
            <a:endParaRPr lang="ar-JO" sz="1500" dirty="0"/>
          </a:p>
        </p:txBody>
      </p:sp>
      <p:sp>
        <p:nvSpPr>
          <p:cNvPr id="21" name="s22-text-19"/>
          <p:cNvSpPr txBox="1"/>
          <p:nvPr/>
        </p:nvSpPr>
        <p:spPr>
          <a:xfrm>
            <a:off x="5150815" y="5303520"/>
            <a:ext cx="6400800" cy="502920"/>
          </a:xfrm>
          <a:prstGeom prst="rect">
            <a:avLst/>
          </a:prstGeom>
          <a:noFill/>
          <a:ln/>
        </p:spPr>
        <p:txBody>
          <a:bodyPr wrap="square" lIns="0" tIns="0" rIns="0" bIns="0" rtlCol="0" anchor="t"/>
          <a:lstStyle/>
          <a:p>
            <a:pPr algn="r" indent="0" marL="0">
              <a:buNone/>
            </a:pPr>
            <a:r>
              <a:rPr lang="ar-JO" altLang="en-US" sz="2600" b="1" dirty="0">
                <a:solidFill>
                  <a:srgbClr val="EFE6DD"/>
                </a:solidFill>
                <a:latin typeface="Arial" pitchFamily="34" charset="0"/>
                <a:ea typeface="Arial" pitchFamily="34" charset="-122"/>
                <a:cs typeface="Arial" pitchFamily="34" charset="-120"/>
              </a:rPr>
              <a:t>+962 7 9087 9419</a:t>
            </a:r>
            <a:endParaRPr lang="ar-JO" sz="2600" dirty="0"/>
          </a:p>
        </p:txBody>
      </p:sp>
      <p:sp>
        <p:nvSpPr>
          <p:cNvPr id="22" name="s22-text-20"/>
          <p:cNvSpPr txBox="1"/>
          <p:nvPr/>
        </p:nvSpPr>
        <p:spPr>
          <a:xfrm>
            <a:off x="5150815" y="5806440"/>
            <a:ext cx="6400800" cy="320040"/>
          </a:xfrm>
          <a:prstGeom prst="rect">
            <a:avLst/>
          </a:prstGeom>
          <a:noFill/>
          <a:ln/>
        </p:spPr>
        <p:txBody>
          <a:bodyPr wrap="square" lIns="0" tIns="0" rIns="0" bIns="0" rtlCol="0" anchor="t"/>
          <a:lstStyle/>
          <a:p>
            <a:pPr rtl="1" algn="r" indent="0" marL="0">
              <a:buNone/>
            </a:pPr>
            <a:r>
              <a:rPr lang="ar-JO" altLang="en-US" sz="1500" dirty="0">
                <a:solidFill>
                  <a:srgbClr val="FFFFFF"/>
                </a:solidFill>
                <a:latin typeface="Arial" pitchFamily="34" charset="0"/>
                <a:ea typeface="Arial" pitchFamily="34" charset="-122"/>
                <a:cs typeface="Arial" pitchFamily="34" charset="-120"/>
              </a:rPr>
              <a:t>اتصال أو واتساب  ·  info@netronsoft.com  ·  yordrive.com‏</a:t>
            </a:r>
            <a:endParaRPr lang="ar-JO" sz="1500" dirty="0"/>
          </a:p>
        </p:txBody>
      </p:sp>
      <p:pic>
        <p:nvPicPr>
          <p:cNvPr id="23" name="s22-img-21" descr="handshake">    </p:cNvPr>
          <p:cNvPicPr>
            <a:picLocks noChangeAspect="1"/>
          </p:cNvPicPr>
          <p:nvPr/>
        </p:nvPicPr>
        <p:blipFill>
          <a:blip r:embed="rId2"/>
          <a:stretch>
            <a:fillRect/>
          </a:stretch>
        </p:blipFill>
        <p:spPr>
          <a:xfrm>
            <a:off x="487375" y="1417320"/>
            <a:ext cx="4663440" cy="3108960"/>
          </a:xfrm>
          <a:prstGeom prst="rect">
            <a:avLst/>
          </a:prstGeom>
        </p:spPr>
      </p:pic>
      <p:sp>
        <p:nvSpPr>
          <p:cNvPr id="24" name="s22-rect-22"/>
          <p:cNvSpPr/>
          <p:nvPr/>
        </p:nvSpPr>
        <p:spPr>
          <a:xfrm>
            <a:off x="551383" y="4709160"/>
            <a:ext cx="4599432" cy="1325880"/>
          </a:xfrm>
          <a:prstGeom prst="roundRect">
            <a:avLst>
              <a:gd name="adj" fmla="val 13793"/>
            </a:avLst>
          </a:prstGeom>
          <a:solidFill>
            <a:srgbClr val="4D0001"/>
          </a:solidFill>
          <a:ln/>
        </p:spPr>
      </p:sp>
      <p:sp>
        <p:nvSpPr>
          <p:cNvPr id="25" name="s22-text-23"/>
          <p:cNvSpPr txBox="1"/>
          <p:nvPr/>
        </p:nvSpPr>
        <p:spPr>
          <a:xfrm>
            <a:off x="807415" y="4846320"/>
            <a:ext cx="4114800" cy="256032"/>
          </a:xfrm>
          <a:prstGeom prst="rect">
            <a:avLst/>
          </a:prstGeom>
          <a:noFill/>
          <a:ln/>
        </p:spPr>
        <p:txBody>
          <a:bodyPr wrap="square" lIns="0" tIns="0" rIns="0" bIns="0" rtlCol="0" anchor="t"/>
          <a:lstStyle/>
          <a:p>
            <a:pPr rtl="1" algn="r" indent="0" marL="0">
              <a:buNone/>
            </a:pPr>
            <a:r>
              <a:rPr lang="ar-JO" altLang="en-US" sz="1200" b="1" dirty="0">
                <a:solidFill>
                  <a:srgbClr val="EFE6DD"/>
                </a:solidFill>
                <a:latin typeface="Arial" pitchFamily="34" charset="0"/>
                <a:ea typeface="Arial" pitchFamily="34" charset="-122"/>
                <a:cs typeface="Arial" pitchFamily="34" charset="-120"/>
              </a:rPr>
              <a:t>مكتبنا‏</a:t>
            </a:r>
            <a:endParaRPr lang="ar-JO" sz="1200" dirty="0"/>
          </a:p>
        </p:txBody>
      </p:sp>
      <p:sp>
        <p:nvSpPr>
          <p:cNvPr id="26" name="s22-text-24"/>
          <p:cNvSpPr txBox="1"/>
          <p:nvPr/>
        </p:nvSpPr>
        <p:spPr>
          <a:xfrm>
            <a:off x="715975" y="5120640"/>
            <a:ext cx="4206240" cy="329184"/>
          </a:xfrm>
          <a:prstGeom prst="rect">
            <a:avLst/>
          </a:prstGeom>
          <a:noFill/>
          <a:ln/>
        </p:spPr>
        <p:txBody>
          <a:bodyPr wrap="square" lIns="0" tIns="0" rIns="0" bIns="0" rtlCol="0" anchor="t"/>
          <a:lstStyle/>
          <a:p>
            <a:pPr rtl="1" algn="r" indent="0" marL="0">
              <a:buNone/>
            </a:pPr>
            <a:r>
              <a:rPr lang="ar-JO" altLang="en-US" sz="1600" b="1" dirty="0">
                <a:solidFill>
                  <a:srgbClr val="FFFFFF"/>
                </a:solidFill>
                <a:latin typeface="Arial" pitchFamily="34" charset="0"/>
                <a:ea typeface="Arial" pitchFamily="34" charset="-122"/>
                <a:cs typeface="Arial" pitchFamily="34" charset="-120"/>
              </a:rPr>
              <a:t>شارع الملك الحسين 60، عمّان، الأردن‏</a:t>
            </a:r>
            <a:endParaRPr lang="ar-JO" sz="1600" dirty="0"/>
          </a:p>
        </p:txBody>
      </p:sp>
      <p:sp>
        <p:nvSpPr>
          <p:cNvPr id="27" name="s22-text-25"/>
          <p:cNvSpPr txBox="1"/>
          <p:nvPr/>
        </p:nvSpPr>
        <p:spPr>
          <a:xfrm>
            <a:off x="715975" y="5468112"/>
            <a:ext cx="4206240" cy="310896"/>
          </a:xfrm>
          <a:prstGeom prst="rect">
            <a:avLst/>
          </a:prstGeom>
          <a:noFill/>
          <a:ln/>
        </p:spPr>
        <p:txBody>
          <a:bodyPr wrap="square" lIns="0" tIns="0" rIns="0" bIns="0" rtlCol="0" anchor="t"/>
          <a:lstStyle/>
          <a:p>
            <a:pPr rtl="1" algn="r" indent="0" marL="0">
              <a:buNone/>
            </a:pPr>
            <a:r>
              <a:rPr lang="ar-JO" altLang="en-US" sz="1500" dirty="0">
                <a:solidFill>
                  <a:srgbClr val="EFE6DD"/>
                </a:solidFill>
                <a:latin typeface="Arial" pitchFamily="34" charset="0"/>
                <a:ea typeface="Arial" pitchFamily="34" charset="-122"/>
                <a:cs typeface="Arial" pitchFamily="34" charset="-120"/>
              </a:rPr>
              <a:t>من الأحد إلى الخميس، 9:00 صباحاً حتى 6:00 مساءً‏</a:t>
            </a:r>
            <a:endParaRPr lang="ar-JO" sz="1500" dirty="0"/>
          </a:p>
        </p:txBody>
      </p:sp>
      <p:sp>
        <p:nvSpPr>
          <p:cNvPr id="28" name="s22-text-26"/>
          <p:cNvSpPr txBox="1"/>
          <p:nvPr/>
        </p:nvSpPr>
        <p:spPr>
          <a:xfrm>
            <a:off x="548640" y="6327648"/>
            <a:ext cx="1280160" cy="274320"/>
          </a:xfrm>
          <a:prstGeom prst="rect">
            <a:avLst/>
          </a:prstGeom>
          <a:noFill/>
          <a:ln/>
        </p:spPr>
        <p:txBody>
          <a:bodyPr wrap="square" lIns="0" tIns="0" rIns="0" bIns="0" rtlCol="0" anchor="t"/>
          <a:lstStyle/>
          <a:p>
            <a:pPr algn="l" indent="0" marL="0">
              <a:buNone/>
            </a:pPr>
            <a:r>
              <a:rPr lang="ar-JO" altLang="en-US" sz="1200" dirty="0">
                <a:solidFill>
                  <a:srgbClr val="EFE6DD"/>
                </a:solidFill>
                <a:latin typeface="Arial" pitchFamily="34" charset="0"/>
                <a:ea typeface="Arial" pitchFamily="34" charset="-122"/>
                <a:cs typeface="Arial" pitchFamily="34" charset="-120"/>
              </a:rPr>
              <a:t>22 / 22</a:t>
            </a:r>
            <a:endParaRPr lang="ar-JO"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YorDrive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يور درايف: دليل الشركاء</dc:title>
  <dc:subject>PptxGenJS Presentation</dc:subject>
  <dc:creator>YorDrive</dc:creator>
  <cp:lastModifiedBy>YorDrive</cp:lastModifiedBy>
  <cp:revision>1</cp:revision>
  <dcterms:created xsi:type="dcterms:W3CDTF">2026-10-21T17:37:35Z</dcterms:created>
  <dcterms:modified xsi:type="dcterms:W3CDTF">2026-10-21T17:37:35Z</dcterms:modified>
</cp:coreProperties>
</file>