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YorDrive is a car-rental marketplace for Jordan. This short guide shows rental companies and private car owners how YorDrive brings them more bookings with less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rental offices in Jordan run on phone calls and WhatsApp. Cars sit idle on quiet days, bookings get lost, late cancellations cost money, and getting found online is expensive.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YorDrive is one marketplace: many partners, one place for customers. Companies rent self-drive or with a driver, daily or monthly. Private owners rent with a driver. Customers book on the website or the iPhone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steps. Sign up with a phone number and send your papers. List each car. Customers book and you accept, or the booking confirms instantly where instant book is on. The customer pays a small part online and the rest to you at pickup.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cars appear in every matching search across Jordan. Customers filter by city, dates, car type and price. Every car gets its own page that Google and AI search engines can read. Paid plans can feature cars at the top, clearly marked Sponsored.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partner dashboard runs the whole business: the fleet, bookings with digital check-in and check-out, a calendar for every car, branches with hours and delivery zones, staff with roles, and drivers with their papers and languages. It works on a computer and installs on a phone.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set your prices: daily and monthly, with cheaper rates for longer stays if you want. You price your own extras and set your own rules for mileage, deposit, fuel and minimum days. Customers see the full price before they pay, and there are no card surcharges.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request to book, the customer's card is only held when they tap Pay. When you accept, the money is captured and the booking is confirmed. If you decline or the response time runs out, the hold is simply released, so there are no refunds to chase. Cars that are always ready can use instant book where the plan allows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money comes to you at pickup, by cash, card, CliQ or a payment link, as you choose. The online part, after commission, goes to your YorDrive balance and is paid monthly to your bank account or CliQ. You can also ask for a payout any time. Every month you get a statement with every booking, fee and payout.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each trip, customers rate the company, the car and the driver. Only customers who finished a real trip can review. You can reply to every review, and you rate customers too, privately. Good service builds your score and your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Customers book on a full website and an iPhone app, with the same cars and prices on both. Every screen works in Arabic, right to left, and in English, in light and dark mode. Booking takes two steps, with Apple Pay or a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YorDrive Business gives a rental company its own booking website with its own brand, on a yordrive.com subdomain or its own domain. The company can use its own payment gateway, so the money goes straight to it, or let YorDrive collect. Guests book in three steps. It works with the marketplace or on its own, and the company chooses per car where it is listed and at what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partner, car and driver is verified. Customers sign in with a phone code and drivers are checked. Fraud checks stop risky payments. Phone numbers are shared only after a booking is confirmed. Pickup and return use digital check-in and check-out with photos and signatures, and deposits and charges keep their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launch in Amman and Queen Alia Airport, with Aqaba next. Customers come from Jordan and abroad: Jordanians home for the summer, Gulf visitors, Western tourists, residents all year round, and monthly renters such as expats and company staff.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run about ten marketing channels, and our marketing is included: partners pay nothing extra for it. The first five are online and in the media: social media campaigns, the press, travel creators, Google search, and search pages that Google and AI assistants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Channels six to ten come through partners: global booking systems and travel comparison sites, travel agencies and tour operators, companies and NGOs that rent cars for staff and visitors, hotels and Queen Alia Airport, and WhatsApp offers plus the iPhone app that bring customers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Joining and listing are free. YorDrive earns a commission only on bookings you get, with a minimum of 2 JOD per booking. Basic is free: 15 percent on daily rentals and 10 percent on monthly rentals. Optional paid plans lower the commission. These are the launch defaults for Jordan and are set per market. In the example, a 75 JOD rental: the customer pays 11.250 JOD online, which is the commission, and pays you 63.750 JOD at pickup.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started takes five steps: sign up with a phone code, choose rental company or private car owner, upload your papers, we review and approve, then add your cars. Companies send their commercial registration, rental licence and the signer's ID. Private owners send their ID, driving licence and a no-criminal-record certificate. Each car is checked with its registration before it goes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works in Arabic and English, on WhatsApp or by ticket. Every dashboard screen has a help link to the right guide. Founding partners get free setup help and a photo session, and Pro Plus partners get an account manager.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questions partners ask most. Joining is free. You set the prices. You can decline a request and the hold is released. If a customer does not show up, the online payment is kept and you get your share. Private owners can join and rent with a driver. Most money comes at pickup, the rest monthly.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public launch, new partners join as Founding partners. No plan fee for six months, then the Pro price locked for twelve months. Lower commission: 12 percent daily and 9 percent monthly. Pro benefits, plus free setup help and a photo session. Places are limited.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Joining is easy: call, WhatsApp or email us, we help you sign up and send your papers, then you list your first car. Our team is there Sunday to Thursday, 9 AM to 6 PM.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jpg"/><Relationship Id="rId7" Type="http://schemas.openxmlformats.org/officeDocument/2006/relationships/slideLayout" Target="../slideLayouts/slideLayout1.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g"/><Relationship Id="rId3" Type="http://schemas.openxmlformats.org/officeDocument/2006/relationships/image" Target="../media/image-4-3.jpg"/><Relationship Id="rId4" Type="http://schemas.openxmlformats.org/officeDocument/2006/relationships/image" Target="../media/image-4-4.jpg"/><Relationship Id="rId5" Type="http://schemas.openxmlformats.org/officeDocument/2006/relationships/image" Target="../media/image-4-5.jp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jp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jp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jp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jp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jp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jp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g"/><Relationship Id="rId3" Type="http://schemas.openxmlformats.org/officeDocument/2006/relationships/image" Target="../media/image-15-3.jpg"/><Relationship Id="rId4" Type="http://schemas.openxmlformats.org/officeDocument/2006/relationships/image" Target="../media/image-15-4.jpg"/><Relationship Id="rId5" Type="http://schemas.openxmlformats.org/officeDocument/2006/relationships/image" Target="../media/image-15-5.jpg"/><Relationship Id="rId6" Type="http://schemas.openxmlformats.org/officeDocument/2006/relationships/image" Target="../media/image-15-6.jp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g"/><Relationship Id="rId3" Type="http://schemas.openxmlformats.org/officeDocument/2006/relationships/image" Target="../media/image-16-3.jpg"/><Relationship Id="rId4" Type="http://schemas.openxmlformats.org/officeDocument/2006/relationships/image" Target="../media/image-16-4.jpg"/><Relationship Id="rId5" Type="http://schemas.openxmlformats.org/officeDocument/2006/relationships/image" Target="../media/image-16-5.jpg"/><Relationship Id="rId6" Type="http://schemas.openxmlformats.org/officeDocument/2006/relationships/image" Target="../media/image-16-6.jp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jp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jp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jp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jp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9A0002"/>
        </a:solidFill>
      </p:bgPr>
    </p:bg>
    <p:spTree>
      <p:nvGrpSpPr>
        <p:cNvPr id="1" name=""/>
        <p:cNvGrpSpPr/>
        <p:nvPr/>
      </p:nvGrpSpPr>
      <p:grpSpPr>
        <a:xfrm>
          <a:off x="0" y="0"/>
          <a:ext cx="0" cy="0"/>
          <a:chOff x="0" y="0"/>
          <a:chExt cx="0" cy="0"/>
        </a:xfrm>
      </p:grpSpPr>
      <p:pic>
        <p:nvPicPr>
          <p:cNvPr id="2" name="s1-img-0" descr="logo-white">    </p:cNvPr>
          <p:cNvPicPr>
            <a:picLocks noChangeAspect="1"/>
          </p:cNvPicPr>
          <p:nvPr/>
        </p:nvPicPr>
        <p:blipFill>
          <a:blip r:embed="rId1"/>
          <a:stretch>
            <a:fillRect/>
          </a:stretch>
        </p:blipFill>
        <p:spPr>
          <a:xfrm>
            <a:off x="640080" y="566928"/>
            <a:ext cx="2286000" cy="384048"/>
          </a:xfrm>
          <a:prstGeom prst="rect">
            <a:avLst/>
          </a:prstGeom>
        </p:spPr>
      </p:pic>
      <p:sp>
        <p:nvSpPr>
          <p:cNvPr id="3" name="s1-text-1"/>
          <p:cNvSpPr txBox="1"/>
          <p:nvPr/>
        </p:nvSpPr>
        <p:spPr>
          <a:xfrm>
            <a:off x="640080" y="1600200"/>
            <a:ext cx="5852160" cy="274320"/>
          </a:xfrm>
          <a:prstGeom prst="rect">
            <a:avLst/>
          </a:prstGeom>
          <a:noFill/>
          <a:ln/>
        </p:spPr>
        <p:txBody>
          <a:bodyPr wrap="square" lIns="0" tIns="0" rIns="0" bIns="0" rtlCol="0" anchor="t"/>
          <a:lstStyle/>
          <a:p>
            <a:pPr algn="l" indent="0" marL="0">
              <a:buNone/>
            </a:pPr>
            <a:r>
              <a:rPr lang="en-US" sz="1300" b="1" spc="150" kern="0" dirty="0">
                <a:solidFill>
                  <a:srgbClr val="EFE6DD"/>
                </a:solidFill>
                <a:latin typeface="Arial" pitchFamily="34" charset="0"/>
                <a:ea typeface="Arial" pitchFamily="34" charset="-122"/>
                <a:cs typeface="Arial" pitchFamily="34" charset="-120"/>
              </a:rPr>
              <a:t>FOR RENTAL COMPANIES AND CAR OWNERS</a:t>
            </a:r>
            <a:endParaRPr lang="en-US" sz="1300" dirty="0"/>
          </a:p>
        </p:txBody>
      </p:sp>
      <p:sp>
        <p:nvSpPr>
          <p:cNvPr id="4" name="s1-text-2"/>
          <p:cNvSpPr txBox="1"/>
          <p:nvPr/>
        </p:nvSpPr>
        <p:spPr>
          <a:xfrm>
            <a:off x="640080" y="1965960"/>
            <a:ext cx="6035040" cy="1737360"/>
          </a:xfrm>
          <a:prstGeom prst="rect">
            <a:avLst/>
          </a:prstGeom>
          <a:noFill/>
          <a:ln/>
        </p:spPr>
        <p:txBody>
          <a:bodyPr wrap="square" lIns="0" tIns="0" rIns="0" bIns="0" rtlCol="0" anchor="t"/>
          <a:lstStyle/>
          <a:p>
            <a:pPr algn="l" indent="0" marL="0">
              <a:lnSpc>
                <a:spcPct val="105000"/>
              </a:lnSpc>
              <a:buNone/>
            </a:pPr>
            <a:r>
              <a:rPr lang="en-US" sz="5000" b="1" dirty="0">
                <a:solidFill>
                  <a:srgbClr val="FFFFFF"/>
                </a:solidFill>
                <a:latin typeface="Arial" pitchFamily="34" charset="0"/>
                <a:ea typeface="Arial" pitchFamily="34" charset="-122"/>
                <a:cs typeface="Arial" pitchFamily="34" charset="-120"/>
              </a:rPr>
              <a:t>Rent out more cars.</a:t>
            </a:r>
            <a:endParaRPr lang="en-US" sz="5000" dirty="0"/>
          </a:p>
          <a:p>
            <a:pPr algn="l" indent="0" marL="0">
              <a:lnSpc>
                <a:spcPct val="105000"/>
              </a:lnSpc>
              <a:buNone/>
            </a:pPr>
            <a:r>
              <a:rPr lang="en-US" sz="5000" b="1" dirty="0">
                <a:solidFill>
                  <a:srgbClr val="FFFFFF"/>
                </a:solidFill>
                <a:latin typeface="Arial" pitchFamily="34" charset="0"/>
                <a:ea typeface="Arial" pitchFamily="34" charset="-122"/>
                <a:cs typeface="Arial" pitchFamily="34" charset="-120"/>
              </a:rPr>
              <a:t>With less work.</a:t>
            </a:r>
            <a:endParaRPr lang="en-US" sz="5000" dirty="0"/>
          </a:p>
        </p:txBody>
      </p:sp>
      <p:sp>
        <p:nvSpPr>
          <p:cNvPr id="5" name="s1-text-3"/>
          <p:cNvSpPr txBox="1"/>
          <p:nvPr/>
        </p:nvSpPr>
        <p:spPr>
          <a:xfrm>
            <a:off x="640080" y="3886200"/>
            <a:ext cx="5760720" cy="914400"/>
          </a:xfrm>
          <a:prstGeom prst="rect">
            <a:avLst/>
          </a:prstGeom>
          <a:noFill/>
          <a:ln/>
        </p:spPr>
        <p:txBody>
          <a:bodyPr wrap="square" lIns="0" tIns="0" rIns="0" bIns="0" rtlCol="0" anchor="t"/>
          <a:lstStyle/>
          <a:p>
            <a:pPr algn="l" indent="0" marL="0">
              <a:buNone/>
            </a:pPr>
            <a:r>
              <a:rPr lang="en-US" sz="2000" dirty="0">
                <a:solidFill>
                  <a:srgbClr val="EFE6DD"/>
                </a:solidFill>
                <a:latin typeface="Arial" pitchFamily="34" charset="0"/>
                <a:ea typeface="Arial" pitchFamily="34" charset="-122"/>
                <a:cs typeface="Arial" pitchFamily="34" charset="-120"/>
              </a:rPr>
              <a:t>Join YorDrive, the car-rental marketplace for Jordan. We bring the customers. You run the cars.</a:t>
            </a:r>
            <a:endParaRPr lang="en-US" sz="2000" dirty="0"/>
          </a:p>
        </p:txBody>
      </p:sp>
      <p:sp>
        <p:nvSpPr>
          <p:cNvPr id="6" name="s1-text-4"/>
          <p:cNvSpPr txBox="1"/>
          <p:nvPr/>
        </p:nvSpPr>
        <p:spPr>
          <a:xfrm>
            <a:off x="640080" y="5166360"/>
            <a:ext cx="3657600" cy="365760"/>
          </a:xfrm>
          <a:prstGeom prst="rect">
            <a:avLst/>
          </a:prstGeom>
          <a:noFill/>
          <a:ln/>
        </p:spPr>
        <p:txBody>
          <a:bodyPr wrap="square" lIns="0" tIns="0" rIns="0" bIns="0" rtlCol="0" anchor="t"/>
          <a:lstStyle/>
          <a:p>
            <a:pPr algn="l" indent="0" marL="0">
              <a:buNone/>
            </a:pPr>
            <a:r>
              <a:rPr lang="en-US" sz="1600" i="1" dirty="0">
                <a:solidFill>
                  <a:srgbClr val="F3D9D6"/>
                </a:solidFill>
                <a:latin typeface="Arial" pitchFamily="34" charset="0"/>
                <a:ea typeface="Arial" pitchFamily="34" charset="-122"/>
                <a:cs typeface="Arial" pitchFamily="34" charset="-120"/>
              </a:rPr>
              <a:t>Confidence, every mile.</a:t>
            </a:r>
            <a:endParaRPr lang="en-US" sz="1600" dirty="0"/>
          </a:p>
        </p:txBody>
      </p:sp>
      <p:sp>
        <p:nvSpPr>
          <p:cNvPr id="7" name="s1-text-5"/>
          <p:cNvSpPr txBox="1"/>
          <p:nvPr/>
        </p:nvSpPr>
        <p:spPr>
          <a:xfrm>
            <a:off x="640080" y="5532120"/>
            <a:ext cx="3657600" cy="365760"/>
          </a:xfrm>
          <a:prstGeom prst="rect">
            <a:avLst/>
          </a:prstGeom>
          <a:noFill/>
          <a:ln/>
        </p:spPr>
        <p:txBody>
          <a:bodyPr wrap="square" lIns="0" tIns="0" rIns="0" bIns="0" rtlCol="0" anchor="t"/>
          <a:lstStyle/>
          <a:p>
            <a:pPr rtl="1" algn="l" indent="0" marL="0">
              <a:buNone/>
            </a:pPr>
            <a:r>
              <a:rPr lang="ar-JO" altLang="en-US" sz="1600" dirty="0">
                <a:solidFill>
                  <a:srgbClr val="F3D9D6"/>
                </a:solidFill>
                <a:latin typeface="Arial" pitchFamily="34" charset="0"/>
                <a:ea typeface="Arial" pitchFamily="34" charset="-122"/>
                <a:cs typeface="Arial" pitchFamily="34" charset="-120"/>
              </a:rPr>
              <a:t>بثقة، في كل مشوار</a:t>
            </a:r>
            <a:endParaRPr lang="en-US" sz="1600" dirty="0"/>
          </a:p>
        </p:txBody>
      </p:sp>
      <p:pic>
        <p:nvPicPr>
          <p:cNvPr id="8" name="s1-img-6" descr="cover">    </p:cNvPr>
          <p:cNvPicPr>
            <a:picLocks noChangeAspect="1"/>
          </p:cNvPicPr>
          <p:nvPr/>
        </p:nvPicPr>
        <p:blipFill>
          <a:blip r:embed="rId2"/>
          <a:stretch>
            <a:fillRect/>
          </a:stretch>
        </p:blipFill>
        <p:spPr>
          <a:xfrm>
            <a:off x="6720840" y="1417320"/>
            <a:ext cx="5212080" cy="34747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2-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THE PROBLEM</a:t>
            </a:r>
            <a:endParaRPr lang="en-US" sz="1200" dirty="0"/>
          </a:p>
        </p:txBody>
      </p:sp>
      <p:sp>
        <p:nvSpPr>
          <p:cNvPr id="3" name="s2-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Renting cars is hard work today</a:t>
            </a:r>
            <a:endParaRPr lang="en-US" sz="3400" dirty="0"/>
          </a:p>
        </p:txBody>
      </p:sp>
      <p:sp>
        <p:nvSpPr>
          <p:cNvPr id="4" name="s2-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Most rental offices run on phone calls and WhatsApp. That makes it hard to grow.</a:t>
            </a:r>
            <a:endParaRPr lang="en-US" sz="1700" dirty="0"/>
          </a:p>
        </p:txBody>
      </p:sp>
      <p:pic>
        <p:nvPicPr>
          <p:cNvPr id="5" name="s2-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2-rect-4"/>
          <p:cNvSpPr/>
          <p:nvPr/>
        </p:nvSpPr>
        <p:spPr>
          <a:xfrm>
            <a:off x="548640" y="2057400"/>
            <a:ext cx="512064" cy="512064"/>
          </a:xfrm>
          <a:prstGeom prst="ellipse">
            <a:avLst/>
          </a:prstGeom>
          <a:solidFill>
            <a:srgbClr val="F3D9D6"/>
          </a:solidFill>
          <a:ln/>
        </p:spPr>
      </p:sp>
      <p:pic>
        <p:nvPicPr>
          <p:cNvPr id="7" name="s2-img-5" descr="hourglass-9A0002">    </p:cNvPr>
          <p:cNvPicPr>
            <a:picLocks noChangeAspect="1"/>
          </p:cNvPicPr>
          <p:nvPr/>
        </p:nvPicPr>
        <p:blipFill>
          <a:blip r:embed="rId2"/>
          <a:stretch>
            <a:fillRect/>
          </a:stretch>
        </p:blipFill>
        <p:spPr>
          <a:xfrm>
            <a:off x="676656" y="2185416"/>
            <a:ext cx="256032" cy="256032"/>
          </a:xfrm>
          <a:prstGeom prst="rect">
            <a:avLst/>
          </a:prstGeom>
        </p:spPr>
      </p:pic>
      <p:sp>
        <p:nvSpPr>
          <p:cNvPr id="8" name="s2-text-6"/>
          <p:cNvSpPr txBox="1"/>
          <p:nvPr/>
        </p:nvSpPr>
        <p:spPr>
          <a:xfrm>
            <a:off x="1280160" y="2029968"/>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Cars wait on quiet days</a:t>
            </a:r>
            <a:endParaRPr lang="en-US" sz="1800" dirty="0"/>
          </a:p>
        </p:txBody>
      </p:sp>
      <p:sp>
        <p:nvSpPr>
          <p:cNvPr id="9" name="s2-text-7"/>
          <p:cNvSpPr txBox="1"/>
          <p:nvPr/>
        </p:nvSpPr>
        <p:spPr>
          <a:xfrm>
            <a:off x="1280160" y="2368296"/>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A car in the lot earns nothing, but you still pay for it.</a:t>
            </a:r>
            <a:endParaRPr lang="en-US" sz="1400" dirty="0"/>
          </a:p>
        </p:txBody>
      </p:sp>
      <p:sp>
        <p:nvSpPr>
          <p:cNvPr id="10" name="s2-rect-8"/>
          <p:cNvSpPr/>
          <p:nvPr/>
        </p:nvSpPr>
        <p:spPr>
          <a:xfrm>
            <a:off x="548640" y="3044952"/>
            <a:ext cx="512064" cy="512064"/>
          </a:xfrm>
          <a:prstGeom prst="ellipse">
            <a:avLst/>
          </a:prstGeom>
          <a:solidFill>
            <a:srgbClr val="F3D9D6"/>
          </a:solidFill>
          <a:ln/>
        </p:spPr>
      </p:sp>
      <p:pic>
        <p:nvPicPr>
          <p:cNvPr id="11" name="s2-img-9" descr="inbox-9A0002">    </p:cNvPr>
          <p:cNvPicPr>
            <a:picLocks noChangeAspect="1"/>
          </p:cNvPicPr>
          <p:nvPr/>
        </p:nvPicPr>
        <p:blipFill>
          <a:blip r:embed="rId3"/>
          <a:stretch>
            <a:fillRect/>
          </a:stretch>
        </p:blipFill>
        <p:spPr>
          <a:xfrm>
            <a:off x="676656" y="3172968"/>
            <a:ext cx="256032" cy="256032"/>
          </a:xfrm>
          <a:prstGeom prst="rect">
            <a:avLst/>
          </a:prstGeom>
        </p:spPr>
      </p:pic>
      <p:sp>
        <p:nvSpPr>
          <p:cNvPr id="12" name="s2-text-10"/>
          <p:cNvSpPr txBox="1"/>
          <p:nvPr/>
        </p:nvSpPr>
        <p:spPr>
          <a:xfrm>
            <a:off x="1280160" y="3017520"/>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Bookings get lost</a:t>
            </a:r>
            <a:endParaRPr lang="en-US" sz="1800" dirty="0"/>
          </a:p>
        </p:txBody>
      </p:sp>
      <p:sp>
        <p:nvSpPr>
          <p:cNvPr id="13" name="s2-text-11"/>
          <p:cNvSpPr txBox="1"/>
          <p:nvPr/>
        </p:nvSpPr>
        <p:spPr>
          <a:xfrm>
            <a:off x="1280160" y="3355848"/>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Calls, WhatsApp and paper notes are hard to track. Mistakes happen.</a:t>
            </a:r>
            <a:endParaRPr lang="en-US" sz="1400" dirty="0"/>
          </a:p>
        </p:txBody>
      </p:sp>
      <p:sp>
        <p:nvSpPr>
          <p:cNvPr id="14" name="s2-rect-12"/>
          <p:cNvSpPr/>
          <p:nvPr/>
        </p:nvSpPr>
        <p:spPr>
          <a:xfrm>
            <a:off x="548640" y="4032504"/>
            <a:ext cx="512064" cy="512064"/>
          </a:xfrm>
          <a:prstGeom prst="ellipse">
            <a:avLst/>
          </a:prstGeom>
          <a:solidFill>
            <a:srgbClr val="F3D9D6"/>
          </a:solidFill>
          <a:ln/>
        </p:spPr>
      </p:sp>
      <p:pic>
        <p:nvPicPr>
          <p:cNvPr id="15" name="s2-img-13" descr="x-circle-9A0002">    </p:cNvPr>
          <p:cNvPicPr>
            <a:picLocks noChangeAspect="1"/>
          </p:cNvPicPr>
          <p:nvPr/>
        </p:nvPicPr>
        <p:blipFill>
          <a:blip r:embed="rId4"/>
          <a:stretch>
            <a:fillRect/>
          </a:stretch>
        </p:blipFill>
        <p:spPr>
          <a:xfrm>
            <a:off x="676656" y="4160520"/>
            <a:ext cx="256032" cy="256032"/>
          </a:xfrm>
          <a:prstGeom prst="rect">
            <a:avLst/>
          </a:prstGeom>
        </p:spPr>
      </p:pic>
      <p:sp>
        <p:nvSpPr>
          <p:cNvPr id="16" name="s2-text-14"/>
          <p:cNvSpPr txBox="1"/>
          <p:nvPr/>
        </p:nvSpPr>
        <p:spPr>
          <a:xfrm>
            <a:off x="1280160" y="4005072"/>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No-shows cost you the day</a:t>
            </a:r>
            <a:endParaRPr lang="en-US" sz="1800" dirty="0"/>
          </a:p>
        </p:txBody>
      </p:sp>
      <p:sp>
        <p:nvSpPr>
          <p:cNvPr id="17" name="s2-text-15"/>
          <p:cNvSpPr txBox="1"/>
          <p:nvPr/>
        </p:nvSpPr>
        <p:spPr>
          <a:xfrm>
            <a:off x="1280160" y="4343400"/>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A customer cancels late or never comes, and the car stays empty.</a:t>
            </a:r>
            <a:endParaRPr lang="en-US" sz="1400" dirty="0"/>
          </a:p>
        </p:txBody>
      </p:sp>
      <p:sp>
        <p:nvSpPr>
          <p:cNvPr id="18" name="s2-rect-16"/>
          <p:cNvSpPr/>
          <p:nvPr/>
        </p:nvSpPr>
        <p:spPr>
          <a:xfrm>
            <a:off x="548640" y="5020056"/>
            <a:ext cx="512064" cy="512064"/>
          </a:xfrm>
          <a:prstGeom prst="ellipse">
            <a:avLst/>
          </a:prstGeom>
          <a:solidFill>
            <a:srgbClr val="F3D9D6"/>
          </a:solidFill>
          <a:ln/>
        </p:spPr>
      </p:sp>
      <p:pic>
        <p:nvPicPr>
          <p:cNvPr id="19" name="s2-img-17" descr="eye-off-9A0002">    </p:cNvPr>
          <p:cNvPicPr>
            <a:picLocks noChangeAspect="1"/>
          </p:cNvPicPr>
          <p:nvPr/>
        </p:nvPicPr>
        <p:blipFill>
          <a:blip r:embed="rId5"/>
          <a:stretch>
            <a:fillRect/>
          </a:stretch>
        </p:blipFill>
        <p:spPr>
          <a:xfrm>
            <a:off x="676656" y="5148072"/>
            <a:ext cx="256032" cy="256032"/>
          </a:xfrm>
          <a:prstGeom prst="rect">
            <a:avLst/>
          </a:prstGeom>
        </p:spPr>
      </p:pic>
      <p:sp>
        <p:nvSpPr>
          <p:cNvPr id="20" name="s2-text-18"/>
          <p:cNvSpPr txBox="1"/>
          <p:nvPr/>
        </p:nvSpPr>
        <p:spPr>
          <a:xfrm>
            <a:off x="1280160" y="4992624"/>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Hard to be found online</a:t>
            </a:r>
            <a:endParaRPr lang="en-US" sz="1800" dirty="0"/>
          </a:p>
        </p:txBody>
      </p:sp>
      <p:sp>
        <p:nvSpPr>
          <p:cNvPr id="21" name="s2-text-19"/>
          <p:cNvSpPr txBox="1"/>
          <p:nvPr/>
        </p:nvSpPr>
        <p:spPr>
          <a:xfrm>
            <a:off x="1280160" y="5330952"/>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Ads and a website take time and money that small offices don't have.</a:t>
            </a:r>
            <a:endParaRPr lang="en-US" sz="1400" dirty="0"/>
          </a:p>
        </p:txBody>
      </p:sp>
      <p:sp>
        <p:nvSpPr>
          <p:cNvPr id="22" name="s2-rect-20"/>
          <p:cNvSpPr/>
          <p:nvPr/>
        </p:nvSpPr>
        <p:spPr>
          <a:xfrm>
            <a:off x="7040880" y="1965960"/>
            <a:ext cx="4599432" cy="4023360"/>
          </a:xfrm>
          <a:prstGeom prst="roundRect">
            <a:avLst>
              <a:gd name="adj" fmla="val 6818"/>
            </a:avLst>
          </a:prstGeom>
          <a:solidFill>
            <a:srgbClr val="F3F4F6"/>
          </a:solidFill>
          <a:ln/>
        </p:spPr>
      </p:sp>
      <p:pic>
        <p:nvPicPr>
          <p:cNvPr id="23" name="s2-img-21" descr="problem">    </p:cNvPr>
          <p:cNvPicPr>
            <a:picLocks noChangeAspect="1"/>
          </p:cNvPicPr>
          <p:nvPr/>
        </p:nvPicPr>
        <p:blipFill>
          <a:blip r:embed="rId6"/>
          <a:stretch>
            <a:fillRect/>
          </a:stretch>
        </p:blipFill>
        <p:spPr>
          <a:xfrm>
            <a:off x="7040880" y="2444496"/>
            <a:ext cx="4599432" cy="3066288"/>
          </a:xfrm>
          <a:prstGeom prst="rect">
            <a:avLst/>
          </a:prstGeom>
        </p:spPr>
      </p:pic>
      <p:sp>
        <p:nvSpPr>
          <p:cNvPr id="24" name="s2-text-22"/>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02 / 22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3-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WHAT IS YORDRIVE</a:t>
            </a:r>
            <a:endParaRPr lang="en-US" sz="1200" dirty="0"/>
          </a:p>
        </p:txBody>
      </p:sp>
      <p:sp>
        <p:nvSpPr>
          <p:cNvPr id="3" name="s3-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One place where Jordan rents cars</a:t>
            </a:r>
            <a:endParaRPr lang="en-US" sz="3400" dirty="0"/>
          </a:p>
        </p:txBody>
      </p:sp>
      <p:sp>
        <p:nvSpPr>
          <p:cNvPr id="4" name="s3-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Customers find, compare and book cars from many partners. You get the bookings.</a:t>
            </a:r>
            <a:endParaRPr lang="en-US" sz="1700" dirty="0"/>
          </a:p>
        </p:txBody>
      </p:sp>
      <p:pic>
        <p:nvPicPr>
          <p:cNvPr id="5" name="s3-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3-rect-4"/>
          <p:cNvSpPr/>
          <p:nvPr/>
        </p:nvSpPr>
        <p:spPr>
          <a:xfrm>
            <a:off x="548640" y="1965960"/>
            <a:ext cx="4937760" cy="4023360"/>
          </a:xfrm>
          <a:prstGeom prst="roundRect">
            <a:avLst>
              <a:gd name="adj" fmla="val 6818"/>
            </a:avLst>
          </a:prstGeom>
          <a:solidFill>
            <a:srgbClr val="F3F4F6"/>
          </a:solidFill>
          <a:ln/>
        </p:spPr>
      </p:sp>
      <p:pic>
        <p:nvPicPr>
          <p:cNvPr id="7" name="s3-img-5" descr="marketplace">    </p:cNvPr>
          <p:cNvPicPr>
            <a:picLocks noChangeAspect="1"/>
          </p:cNvPicPr>
          <p:nvPr/>
        </p:nvPicPr>
        <p:blipFill>
          <a:blip r:embed="rId2"/>
          <a:stretch>
            <a:fillRect/>
          </a:stretch>
        </p:blipFill>
        <p:spPr>
          <a:xfrm>
            <a:off x="548640" y="2331720"/>
            <a:ext cx="4937760" cy="3291840"/>
          </a:xfrm>
          <a:prstGeom prst="rect">
            <a:avLst/>
          </a:prstGeom>
        </p:spPr>
      </p:pic>
      <p:sp>
        <p:nvSpPr>
          <p:cNvPr id="8" name="s3-rect-6"/>
          <p:cNvSpPr/>
          <p:nvPr/>
        </p:nvSpPr>
        <p:spPr>
          <a:xfrm>
            <a:off x="5852160" y="1965960"/>
            <a:ext cx="5788152" cy="1207008"/>
          </a:xfrm>
          <a:prstGeom prst="roundRect">
            <a:avLst>
              <a:gd name="adj" fmla="val 13636"/>
            </a:avLst>
          </a:prstGeom>
          <a:solidFill>
            <a:srgbClr val="F3F4F6"/>
          </a:solidFill>
          <a:ln/>
        </p:spPr>
      </p:sp>
      <p:sp>
        <p:nvSpPr>
          <p:cNvPr id="9" name="s3-text-7"/>
          <p:cNvSpPr txBox="1"/>
          <p:nvPr/>
        </p:nvSpPr>
        <p:spPr>
          <a:xfrm>
            <a:off x="6126480" y="2103120"/>
            <a:ext cx="5303520" cy="329184"/>
          </a:xfrm>
          <a:prstGeom prst="rect">
            <a:avLst/>
          </a:prstGeom>
          <a:noFill/>
          <a:ln/>
        </p:spPr>
        <p:txBody>
          <a:bodyPr wrap="square" lIns="0" tIns="0" rIns="0" bIns="0" rtlCol="0" anchor="t"/>
          <a:lstStyle/>
          <a:p>
            <a:pPr algn="l" indent="0" marL="0">
              <a:buNone/>
            </a:pPr>
            <a:r>
              <a:rPr lang="en-US" sz="1800" b="1" dirty="0">
                <a:solidFill>
                  <a:srgbClr val="9A0002"/>
                </a:solidFill>
                <a:latin typeface="Arial" pitchFamily="34" charset="0"/>
                <a:ea typeface="Arial" pitchFamily="34" charset="-122"/>
                <a:cs typeface="Arial" pitchFamily="34" charset="-120"/>
              </a:rPr>
              <a:t>Rental companies</a:t>
            </a:r>
            <a:endParaRPr lang="en-US" sz="1800" dirty="0"/>
          </a:p>
        </p:txBody>
      </p:sp>
      <p:sp>
        <p:nvSpPr>
          <p:cNvPr id="10" name="s3-text-8"/>
          <p:cNvSpPr txBox="1"/>
          <p:nvPr/>
        </p:nvSpPr>
        <p:spPr>
          <a:xfrm>
            <a:off x="6126480" y="2441448"/>
            <a:ext cx="5303520" cy="6400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List your fleet: self-drive or with a driver, daily or monthly. Every branch, every car.</a:t>
            </a:r>
            <a:endParaRPr lang="en-US" sz="1500" dirty="0"/>
          </a:p>
        </p:txBody>
      </p:sp>
      <p:sp>
        <p:nvSpPr>
          <p:cNvPr id="11" name="s3-rect-9"/>
          <p:cNvSpPr/>
          <p:nvPr/>
        </p:nvSpPr>
        <p:spPr>
          <a:xfrm>
            <a:off x="5852160" y="3337560"/>
            <a:ext cx="5788152" cy="1207008"/>
          </a:xfrm>
          <a:prstGeom prst="roundRect">
            <a:avLst>
              <a:gd name="adj" fmla="val 13636"/>
            </a:avLst>
          </a:prstGeom>
          <a:solidFill>
            <a:srgbClr val="F3F4F6"/>
          </a:solidFill>
          <a:ln/>
        </p:spPr>
      </p:sp>
      <p:sp>
        <p:nvSpPr>
          <p:cNvPr id="12" name="s3-text-10"/>
          <p:cNvSpPr txBox="1"/>
          <p:nvPr/>
        </p:nvSpPr>
        <p:spPr>
          <a:xfrm>
            <a:off x="6126480" y="3474720"/>
            <a:ext cx="5303520" cy="329184"/>
          </a:xfrm>
          <a:prstGeom prst="rect">
            <a:avLst/>
          </a:prstGeom>
          <a:noFill/>
          <a:ln/>
        </p:spPr>
        <p:txBody>
          <a:bodyPr wrap="square" lIns="0" tIns="0" rIns="0" bIns="0" rtlCol="0" anchor="t"/>
          <a:lstStyle/>
          <a:p>
            <a:pPr algn="l" indent="0" marL="0">
              <a:buNone/>
            </a:pPr>
            <a:r>
              <a:rPr lang="en-US" sz="1800" b="1" dirty="0">
                <a:solidFill>
                  <a:srgbClr val="9A0002"/>
                </a:solidFill>
                <a:latin typeface="Arial" pitchFamily="34" charset="0"/>
                <a:ea typeface="Arial" pitchFamily="34" charset="-122"/>
                <a:cs typeface="Arial" pitchFamily="34" charset="-120"/>
              </a:rPr>
              <a:t>Private car owners</a:t>
            </a:r>
            <a:endParaRPr lang="en-US" sz="1800" dirty="0"/>
          </a:p>
        </p:txBody>
      </p:sp>
      <p:sp>
        <p:nvSpPr>
          <p:cNvPr id="13" name="s3-text-11"/>
          <p:cNvSpPr txBox="1"/>
          <p:nvPr/>
        </p:nvSpPr>
        <p:spPr>
          <a:xfrm>
            <a:off x="6126480" y="3813048"/>
            <a:ext cx="5303520" cy="6400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Rent your own car with you or your driver at the wheel, and earn on your free days.</a:t>
            </a:r>
            <a:endParaRPr lang="en-US" sz="1500" dirty="0"/>
          </a:p>
        </p:txBody>
      </p:sp>
      <p:sp>
        <p:nvSpPr>
          <p:cNvPr id="14" name="s3-rect-12"/>
          <p:cNvSpPr/>
          <p:nvPr/>
        </p:nvSpPr>
        <p:spPr>
          <a:xfrm>
            <a:off x="5852160" y="4709160"/>
            <a:ext cx="5788152" cy="1207008"/>
          </a:xfrm>
          <a:prstGeom prst="roundRect">
            <a:avLst>
              <a:gd name="adj" fmla="val 13636"/>
            </a:avLst>
          </a:prstGeom>
          <a:solidFill>
            <a:srgbClr val="F3F4F6"/>
          </a:solidFill>
          <a:ln/>
        </p:spPr>
      </p:sp>
      <p:sp>
        <p:nvSpPr>
          <p:cNvPr id="15" name="s3-text-13"/>
          <p:cNvSpPr txBox="1"/>
          <p:nvPr/>
        </p:nvSpPr>
        <p:spPr>
          <a:xfrm>
            <a:off x="6126480" y="4846320"/>
            <a:ext cx="5303520" cy="329184"/>
          </a:xfrm>
          <a:prstGeom prst="rect">
            <a:avLst/>
          </a:prstGeom>
          <a:noFill/>
          <a:ln/>
        </p:spPr>
        <p:txBody>
          <a:bodyPr wrap="square" lIns="0" tIns="0" rIns="0" bIns="0" rtlCol="0" anchor="t"/>
          <a:lstStyle/>
          <a:p>
            <a:pPr algn="l" indent="0" marL="0">
              <a:buNone/>
            </a:pPr>
            <a:r>
              <a:rPr lang="en-US" sz="1800" b="1" dirty="0">
                <a:solidFill>
                  <a:srgbClr val="9A0002"/>
                </a:solidFill>
                <a:latin typeface="Arial" pitchFamily="34" charset="0"/>
                <a:ea typeface="Arial" pitchFamily="34" charset="-122"/>
                <a:cs typeface="Arial" pitchFamily="34" charset="-120"/>
              </a:rPr>
              <a:t>Customers</a:t>
            </a:r>
            <a:endParaRPr lang="en-US" sz="1800" dirty="0"/>
          </a:p>
        </p:txBody>
      </p:sp>
      <p:sp>
        <p:nvSpPr>
          <p:cNvPr id="16" name="s3-text-14"/>
          <p:cNvSpPr txBox="1"/>
          <p:nvPr/>
        </p:nvSpPr>
        <p:spPr>
          <a:xfrm>
            <a:off x="6126480" y="5184648"/>
            <a:ext cx="5303520" cy="6400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Locals and visitors book on the website or the iPhone app, in Arabic or English.</a:t>
            </a:r>
            <a:endParaRPr lang="en-US" sz="1500" dirty="0"/>
          </a:p>
        </p:txBody>
      </p:sp>
      <p:sp>
        <p:nvSpPr>
          <p:cNvPr id="17" name="s3-text-15"/>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03 / 22</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4-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HOW IT WORKS</a:t>
            </a:r>
            <a:endParaRPr lang="en-US" sz="1200" dirty="0"/>
          </a:p>
        </p:txBody>
      </p:sp>
      <p:sp>
        <p:nvSpPr>
          <p:cNvPr id="3" name="s4-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Four simple steps</a:t>
            </a:r>
            <a:endParaRPr lang="en-US" sz="3400" dirty="0"/>
          </a:p>
        </p:txBody>
      </p:sp>
      <p:sp>
        <p:nvSpPr>
          <p:cNvPr id="4" name="s4-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From sign-up to your first booking. No technical skills needed.</a:t>
            </a:r>
            <a:endParaRPr lang="en-US" sz="1700" dirty="0"/>
          </a:p>
        </p:txBody>
      </p:sp>
      <p:pic>
        <p:nvPicPr>
          <p:cNvPr id="5" name="s4-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4-rect-4"/>
          <p:cNvSpPr/>
          <p:nvPr/>
        </p:nvSpPr>
        <p:spPr>
          <a:xfrm>
            <a:off x="548640" y="1965960"/>
            <a:ext cx="2567864" cy="4023360"/>
          </a:xfrm>
          <a:prstGeom prst="roundRect">
            <a:avLst>
              <a:gd name="adj" fmla="val 8902"/>
            </a:avLst>
          </a:prstGeom>
          <a:solidFill>
            <a:srgbClr val="F3F4F6"/>
          </a:solidFill>
          <a:ln/>
        </p:spPr>
      </p:sp>
      <p:pic>
        <p:nvPicPr>
          <p:cNvPr id="7" name="s4-img-5" descr="step-signup">    </p:cNvPr>
          <p:cNvPicPr>
            <a:picLocks noChangeAspect="1"/>
          </p:cNvPicPr>
          <p:nvPr/>
        </p:nvPicPr>
        <p:blipFill>
          <a:blip r:embed="rId2"/>
          <a:stretch>
            <a:fillRect/>
          </a:stretch>
        </p:blipFill>
        <p:spPr>
          <a:xfrm>
            <a:off x="640080" y="2057400"/>
            <a:ext cx="2384984" cy="1589989"/>
          </a:xfrm>
          <a:prstGeom prst="rect">
            <a:avLst/>
          </a:prstGeom>
        </p:spPr>
      </p:pic>
      <p:sp>
        <p:nvSpPr>
          <p:cNvPr id="8" name="s4-rect-6"/>
          <p:cNvSpPr/>
          <p:nvPr/>
        </p:nvSpPr>
        <p:spPr>
          <a:xfrm>
            <a:off x="822960" y="3749040"/>
            <a:ext cx="457200" cy="457200"/>
          </a:xfrm>
          <a:prstGeom prst="ellipse">
            <a:avLst/>
          </a:prstGeom>
          <a:solidFill>
            <a:srgbClr val="9A0002"/>
          </a:solidFill>
          <a:ln/>
        </p:spPr>
      </p:sp>
      <p:sp>
        <p:nvSpPr>
          <p:cNvPr id="9" name="s4-text-7"/>
          <p:cNvSpPr txBox="1"/>
          <p:nvPr/>
        </p:nvSpPr>
        <p:spPr>
          <a:xfrm>
            <a:off x="822960" y="37490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0" name="s4-text-8"/>
          <p:cNvSpPr txBox="1"/>
          <p:nvPr/>
        </p:nvSpPr>
        <p:spPr>
          <a:xfrm>
            <a:off x="822960" y="4297680"/>
            <a:ext cx="2019224" cy="365760"/>
          </a:xfrm>
          <a:prstGeom prst="rect">
            <a:avLst/>
          </a:prstGeom>
          <a:noFill/>
          <a:ln/>
        </p:spPr>
        <p:txBody>
          <a:bodyPr wrap="square" lIns="0" tIns="0" rIns="0" bIns="0" rtlCol="0" anchor="t"/>
          <a:lstStyle/>
          <a:p>
            <a:pPr algn="l" indent="0" marL="0">
              <a:buNone/>
            </a:pPr>
            <a:r>
              <a:rPr lang="en-US" sz="2000" b="1" dirty="0">
                <a:solidFill>
                  <a:srgbClr val="17191D"/>
                </a:solidFill>
                <a:latin typeface="Arial" pitchFamily="34" charset="0"/>
                <a:ea typeface="Arial" pitchFamily="34" charset="-122"/>
                <a:cs typeface="Arial" pitchFamily="34" charset="-120"/>
              </a:rPr>
              <a:t>Sign up</a:t>
            </a:r>
            <a:endParaRPr lang="en-US" sz="2000" dirty="0"/>
          </a:p>
        </p:txBody>
      </p:sp>
      <p:sp>
        <p:nvSpPr>
          <p:cNvPr id="11" name="s4-text-9"/>
          <p:cNvSpPr txBox="1"/>
          <p:nvPr/>
        </p:nvSpPr>
        <p:spPr>
          <a:xfrm>
            <a:off x="822960" y="4709160"/>
            <a:ext cx="2019224" cy="1143000"/>
          </a:xfrm>
          <a:prstGeom prst="rect">
            <a:avLst/>
          </a:prstGeom>
          <a:noFill/>
          <a:ln/>
        </p:spPr>
        <p:txBody>
          <a:bodyPr wrap="square" lIns="0" tIns="0" rIns="0" bIns="0" rtlCol="0" anchor="t"/>
          <a:lstStyle/>
          <a:p>
            <a:pPr algn="l" indent="0" marL="0">
              <a:buNone/>
            </a:pPr>
            <a:r>
              <a:rPr lang="en-US" sz="1500" dirty="0">
                <a:solidFill>
                  <a:srgbClr val="555A63"/>
                </a:solidFill>
                <a:latin typeface="Arial" pitchFamily="34" charset="0"/>
                <a:ea typeface="Arial" pitchFamily="34" charset="-122"/>
                <a:cs typeface="Arial" pitchFamily="34" charset="-120"/>
              </a:rPr>
              <a:t>Sign up with your phone number and send your papers.</a:t>
            </a:r>
            <a:endParaRPr lang="en-US" sz="1500" dirty="0"/>
          </a:p>
        </p:txBody>
      </p:sp>
      <p:sp>
        <p:nvSpPr>
          <p:cNvPr id="12" name="s4-rect-10"/>
          <p:cNvSpPr/>
          <p:nvPr/>
        </p:nvSpPr>
        <p:spPr>
          <a:xfrm>
            <a:off x="3390824" y="1965960"/>
            <a:ext cx="2567864" cy="4023360"/>
          </a:xfrm>
          <a:prstGeom prst="roundRect">
            <a:avLst>
              <a:gd name="adj" fmla="val 8902"/>
            </a:avLst>
          </a:prstGeom>
          <a:solidFill>
            <a:srgbClr val="F3F4F6"/>
          </a:solidFill>
          <a:ln/>
        </p:spPr>
      </p:sp>
      <p:pic>
        <p:nvPicPr>
          <p:cNvPr id="13" name="s4-img-11" descr="step-list">    </p:cNvPr>
          <p:cNvPicPr>
            <a:picLocks noChangeAspect="1"/>
          </p:cNvPicPr>
          <p:nvPr/>
        </p:nvPicPr>
        <p:blipFill>
          <a:blip r:embed="rId3"/>
          <a:stretch>
            <a:fillRect/>
          </a:stretch>
        </p:blipFill>
        <p:spPr>
          <a:xfrm>
            <a:off x="3482264" y="2057400"/>
            <a:ext cx="2384984" cy="1589989"/>
          </a:xfrm>
          <a:prstGeom prst="rect">
            <a:avLst/>
          </a:prstGeom>
        </p:spPr>
      </p:pic>
      <p:sp>
        <p:nvSpPr>
          <p:cNvPr id="14" name="s4-rect-12"/>
          <p:cNvSpPr/>
          <p:nvPr/>
        </p:nvSpPr>
        <p:spPr>
          <a:xfrm>
            <a:off x="3665144" y="3749040"/>
            <a:ext cx="457200" cy="457200"/>
          </a:xfrm>
          <a:prstGeom prst="ellipse">
            <a:avLst/>
          </a:prstGeom>
          <a:solidFill>
            <a:srgbClr val="9A0002"/>
          </a:solidFill>
          <a:ln/>
        </p:spPr>
      </p:sp>
      <p:sp>
        <p:nvSpPr>
          <p:cNvPr id="15" name="s4-text-13"/>
          <p:cNvSpPr txBox="1"/>
          <p:nvPr/>
        </p:nvSpPr>
        <p:spPr>
          <a:xfrm>
            <a:off x="3665144" y="37490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6" name="s4-text-14"/>
          <p:cNvSpPr txBox="1"/>
          <p:nvPr/>
        </p:nvSpPr>
        <p:spPr>
          <a:xfrm>
            <a:off x="3665144" y="4297680"/>
            <a:ext cx="2019224" cy="365760"/>
          </a:xfrm>
          <a:prstGeom prst="rect">
            <a:avLst/>
          </a:prstGeom>
          <a:noFill/>
          <a:ln/>
        </p:spPr>
        <p:txBody>
          <a:bodyPr wrap="square" lIns="0" tIns="0" rIns="0" bIns="0" rtlCol="0" anchor="t"/>
          <a:lstStyle/>
          <a:p>
            <a:pPr algn="l" indent="0" marL="0">
              <a:buNone/>
            </a:pPr>
            <a:r>
              <a:rPr lang="en-US" sz="2000" b="1" dirty="0">
                <a:solidFill>
                  <a:srgbClr val="17191D"/>
                </a:solidFill>
                <a:latin typeface="Arial" pitchFamily="34" charset="0"/>
                <a:ea typeface="Arial" pitchFamily="34" charset="-122"/>
                <a:cs typeface="Arial" pitchFamily="34" charset="-120"/>
              </a:rPr>
              <a:t>List your cars</a:t>
            </a:r>
            <a:endParaRPr lang="en-US" sz="2000" dirty="0"/>
          </a:p>
        </p:txBody>
      </p:sp>
      <p:sp>
        <p:nvSpPr>
          <p:cNvPr id="17" name="s4-text-15"/>
          <p:cNvSpPr txBox="1"/>
          <p:nvPr/>
        </p:nvSpPr>
        <p:spPr>
          <a:xfrm>
            <a:off x="3665144" y="4709160"/>
            <a:ext cx="2019224" cy="1143000"/>
          </a:xfrm>
          <a:prstGeom prst="rect">
            <a:avLst/>
          </a:prstGeom>
          <a:noFill/>
          <a:ln/>
        </p:spPr>
        <p:txBody>
          <a:bodyPr wrap="square" lIns="0" tIns="0" rIns="0" bIns="0" rtlCol="0" anchor="t"/>
          <a:lstStyle/>
          <a:p>
            <a:pPr algn="l" indent="0" marL="0">
              <a:buNone/>
            </a:pPr>
            <a:r>
              <a:rPr lang="en-US" sz="1500" dirty="0">
                <a:solidFill>
                  <a:srgbClr val="555A63"/>
                </a:solidFill>
                <a:latin typeface="Arial" pitchFamily="34" charset="0"/>
                <a:ea typeface="Arial" pitchFamily="34" charset="-122"/>
                <a:cs typeface="Arial" pitchFamily="34" charset="-120"/>
              </a:rPr>
              <a:t>Add each car with photos, prices and your rules.</a:t>
            </a:r>
            <a:endParaRPr lang="en-US" sz="1500" dirty="0"/>
          </a:p>
        </p:txBody>
      </p:sp>
      <p:sp>
        <p:nvSpPr>
          <p:cNvPr id="18" name="s4-rect-16"/>
          <p:cNvSpPr/>
          <p:nvPr/>
        </p:nvSpPr>
        <p:spPr>
          <a:xfrm>
            <a:off x="6233008" y="1965960"/>
            <a:ext cx="2567864" cy="4023360"/>
          </a:xfrm>
          <a:prstGeom prst="roundRect">
            <a:avLst>
              <a:gd name="adj" fmla="val 8902"/>
            </a:avLst>
          </a:prstGeom>
          <a:solidFill>
            <a:srgbClr val="F3F4F6"/>
          </a:solidFill>
          <a:ln/>
        </p:spPr>
      </p:sp>
      <p:pic>
        <p:nvPicPr>
          <p:cNvPr id="19" name="s4-img-17" descr="step-booking">    </p:cNvPr>
          <p:cNvPicPr>
            <a:picLocks noChangeAspect="1"/>
          </p:cNvPicPr>
          <p:nvPr/>
        </p:nvPicPr>
        <p:blipFill>
          <a:blip r:embed="rId4"/>
          <a:stretch>
            <a:fillRect/>
          </a:stretch>
        </p:blipFill>
        <p:spPr>
          <a:xfrm>
            <a:off x="6324448" y="2057400"/>
            <a:ext cx="2384984" cy="1589989"/>
          </a:xfrm>
          <a:prstGeom prst="rect">
            <a:avLst/>
          </a:prstGeom>
        </p:spPr>
      </p:pic>
      <p:sp>
        <p:nvSpPr>
          <p:cNvPr id="20" name="s4-rect-18"/>
          <p:cNvSpPr/>
          <p:nvPr/>
        </p:nvSpPr>
        <p:spPr>
          <a:xfrm>
            <a:off x="6507328" y="3749040"/>
            <a:ext cx="457200" cy="457200"/>
          </a:xfrm>
          <a:prstGeom prst="ellipse">
            <a:avLst/>
          </a:prstGeom>
          <a:solidFill>
            <a:srgbClr val="9A0002"/>
          </a:solidFill>
          <a:ln/>
        </p:spPr>
      </p:sp>
      <p:sp>
        <p:nvSpPr>
          <p:cNvPr id="21" name="s4-text-19"/>
          <p:cNvSpPr txBox="1"/>
          <p:nvPr/>
        </p:nvSpPr>
        <p:spPr>
          <a:xfrm>
            <a:off x="6507328" y="37490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2" name="s4-text-20"/>
          <p:cNvSpPr txBox="1"/>
          <p:nvPr/>
        </p:nvSpPr>
        <p:spPr>
          <a:xfrm>
            <a:off x="6507328" y="4297680"/>
            <a:ext cx="2019224" cy="365760"/>
          </a:xfrm>
          <a:prstGeom prst="rect">
            <a:avLst/>
          </a:prstGeom>
          <a:noFill/>
          <a:ln/>
        </p:spPr>
        <p:txBody>
          <a:bodyPr wrap="square" lIns="0" tIns="0" rIns="0" bIns="0" rtlCol="0" anchor="t"/>
          <a:lstStyle/>
          <a:p>
            <a:pPr algn="l" indent="0" marL="0">
              <a:buNone/>
            </a:pPr>
            <a:r>
              <a:rPr lang="en-US" sz="2000" b="1" dirty="0">
                <a:solidFill>
                  <a:srgbClr val="17191D"/>
                </a:solidFill>
                <a:latin typeface="Arial" pitchFamily="34" charset="0"/>
                <a:ea typeface="Arial" pitchFamily="34" charset="-122"/>
                <a:cs typeface="Arial" pitchFamily="34" charset="-120"/>
              </a:rPr>
              <a:t>Get bookings</a:t>
            </a:r>
            <a:endParaRPr lang="en-US" sz="2000" dirty="0"/>
          </a:p>
        </p:txBody>
      </p:sp>
      <p:sp>
        <p:nvSpPr>
          <p:cNvPr id="23" name="s4-text-21"/>
          <p:cNvSpPr txBox="1"/>
          <p:nvPr/>
        </p:nvSpPr>
        <p:spPr>
          <a:xfrm>
            <a:off x="6507328" y="4709160"/>
            <a:ext cx="2019224" cy="1143000"/>
          </a:xfrm>
          <a:prstGeom prst="rect">
            <a:avLst/>
          </a:prstGeom>
          <a:noFill/>
          <a:ln/>
        </p:spPr>
        <p:txBody>
          <a:bodyPr wrap="square" lIns="0" tIns="0" rIns="0" bIns="0" rtlCol="0" anchor="t"/>
          <a:lstStyle/>
          <a:p>
            <a:pPr algn="l" indent="0" marL="0">
              <a:buNone/>
            </a:pPr>
            <a:r>
              <a:rPr lang="en-US" sz="1500" dirty="0">
                <a:solidFill>
                  <a:srgbClr val="555A63"/>
                </a:solidFill>
                <a:latin typeface="Arial" pitchFamily="34" charset="0"/>
                <a:ea typeface="Arial" pitchFamily="34" charset="-122"/>
                <a:cs typeface="Arial" pitchFamily="34" charset="-120"/>
              </a:rPr>
              <a:t>Customers book. You accept, or use instant book.</a:t>
            </a:r>
            <a:endParaRPr lang="en-US" sz="1500" dirty="0"/>
          </a:p>
        </p:txBody>
      </p:sp>
      <p:sp>
        <p:nvSpPr>
          <p:cNvPr id="24" name="s4-rect-22"/>
          <p:cNvSpPr/>
          <p:nvPr/>
        </p:nvSpPr>
        <p:spPr>
          <a:xfrm>
            <a:off x="9075191" y="1965960"/>
            <a:ext cx="2567864" cy="4023360"/>
          </a:xfrm>
          <a:prstGeom prst="roundRect">
            <a:avLst>
              <a:gd name="adj" fmla="val 8902"/>
            </a:avLst>
          </a:prstGeom>
          <a:solidFill>
            <a:srgbClr val="F3F4F6"/>
          </a:solidFill>
          <a:ln/>
        </p:spPr>
      </p:sp>
      <p:pic>
        <p:nvPicPr>
          <p:cNvPr id="25" name="s4-img-23" descr="step-paid">    </p:cNvPr>
          <p:cNvPicPr>
            <a:picLocks noChangeAspect="1"/>
          </p:cNvPicPr>
          <p:nvPr/>
        </p:nvPicPr>
        <p:blipFill>
          <a:blip r:embed="rId5"/>
          <a:stretch>
            <a:fillRect/>
          </a:stretch>
        </p:blipFill>
        <p:spPr>
          <a:xfrm>
            <a:off x="9166631" y="2057400"/>
            <a:ext cx="2384984" cy="1589989"/>
          </a:xfrm>
          <a:prstGeom prst="rect">
            <a:avLst/>
          </a:prstGeom>
        </p:spPr>
      </p:pic>
      <p:sp>
        <p:nvSpPr>
          <p:cNvPr id="26" name="s4-rect-24"/>
          <p:cNvSpPr/>
          <p:nvPr/>
        </p:nvSpPr>
        <p:spPr>
          <a:xfrm>
            <a:off x="9349511" y="3749040"/>
            <a:ext cx="457200" cy="457200"/>
          </a:xfrm>
          <a:prstGeom prst="ellipse">
            <a:avLst/>
          </a:prstGeom>
          <a:solidFill>
            <a:srgbClr val="9A0002"/>
          </a:solidFill>
          <a:ln/>
        </p:spPr>
      </p:sp>
      <p:sp>
        <p:nvSpPr>
          <p:cNvPr id="27" name="s4-text-25"/>
          <p:cNvSpPr txBox="1"/>
          <p:nvPr/>
        </p:nvSpPr>
        <p:spPr>
          <a:xfrm>
            <a:off x="9349511" y="37490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8" name="s4-text-26"/>
          <p:cNvSpPr txBox="1"/>
          <p:nvPr/>
        </p:nvSpPr>
        <p:spPr>
          <a:xfrm>
            <a:off x="9349511" y="4297680"/>
            <a:ext cx="2019224" cy="365760"/>
          </a:xfrm>
          <a:prstGeom prst="rect">
            <a:avLst/>
          </a:prstGeom>
          <a:noFill/>
          <a:ln/>
        </p:spPr>
        <p:txBody>
          <a:bodyPr wrap="square" lIns="0" tIns="0" rIns="0" bIns="0" rtlCol="0" anchor="t"/>
          <a:lstStyle/>
          <a:p>
            <a:pPr algn="l" indent="0" marL="0">
              <a:buNone/>
            </a:pPr>
            <a:r>
              <a:rPr lang="en-US" sz="2000" b="1" dirty="0">
                <a:solidFill>
                  <a:srgbClr val="17191D"/>
                </a:solidFill>
                <a:latin typeface="Arial" pitchFamily="34" charset="0"/>
                <a:ea typeface="Arial" pitchFamily="34" charset="-122"/>
                <a:cs typeface="Arial" pitchFamily="34" charset="-120"/>
              </a:rPr>
              <a:t>Get paid</a:t>
            </a:r>
            <a:endParaRPr lang="en-US" sz="2000" dirty="0"/>
          </a:p>
        </p:txBody>
      </p:sp>
      <p:sp>
        <p:nvSpPr>
          <p:cNvPr id="29" name="s4-text-27"/>
          <p:cNvSpPr txBox="1"/>
          <p:nvPr/>
        </p:nvSpPr>
        <p:spPr>
          <a:xfrm>
            <a:off x="9349511" y="4709160"/>
            <a:ext cx="2019224" cy="1143000"/>
          </a:xfrm>
          <a:prstGeom prst="rect">
            <a:avLst/>
          </a:prstGeom>
          <a:noFill/>
          <a:ln/>
        </p:spPr>
        <p:txBody>
          <a:bodyPr wrap="square" lIns="0" tIns="0" rIns="0" bIns="0" rtlCol="0" anchor="t"/>
          <a:lstStyle/>
          <a:p>
            <a:pPr algn="l" indent="0" marL="0">
              <a:buNone/>
            </a:pPr>
            <a:r>
              <a:rPr lang="en-US" sz="1500" dirty="0">
                <a:solidFill>
                  <a:srgbClr val="555A63"/>
                </a:solidFill>
                <a:latin typeface="Arial" pitchFamily="34" charset="0"/>
                <a:ea typeface="Arial" pitchFamily="34" charset="-122"/>
                <a:cs typeface="Arial" pitchFamily="34" charset="-120"/>
              </a:rPr>
              <a:t>The customer pays the rest to you at pickup.</a:t>
            </a:r>
            <a:endParaRPr lang="en-US" sz="1500" dirty="0"/>
          </a:p>
        </p:txBody>
      </p:sp>
      <p:sp>
        <p:nvSpPr>
          <p:cNvPr id="30" name="s4-text-28"/>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04 / 22</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5-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BENEFIT 1 · MORE BOOKINGS</a:t>
            </a:r>
            <a:endParaRPr lang="en-US" sz="1200" dirty="0"/>
          </a:p>
        </p:txBody>
      </p:sp>
      <p:sp>
        <p:nvSpPr>
          <p:cNvPr id="3" name="s5-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More customers see your cars</a:t>
            </a:r>
            <a:endParaRPr lang="en-US" sz="3400" dirty="0"/>
          </a:p>
        </p:txBody>
      </p:sp>
      <p:sp>
        <p:nvSpPr>
          <p:cNvPr id="4" name="s5-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When someone looks for a car in Jordan, your cars are right there.</a:t>
            </a:r>
            <a:endParaRPr lang="en-US" sz="1700" dirty="0"/>
          </a:p>
        </p:txBody>
      </p:sp>
      <p:pic>
        <p:nvPicPr>
          <p:cNvPr id="5" name="s5-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5-rect-4"/>
          <p:cNvSpPr/>
          <p:nvPr/>
        </p:nvSpPr>
        <p:spPr>
          <a:xfrm>
            <a:off x="548640" y="2057400"/>
            <a:ext cx="512064" cy="512064"/>
          </a:xfrm>
          <a:prstGeom prst="ellipse">
            <a:avLst/>
          </a:prstGeom>
          <a:solidFill>
            <a:srgbClr val="F3D9D6"/>
          </a:solidFill>
          <a:ln/>
        </p:spPr>
      </p:sp>
      <p:pic>
        <p:nvPicPr>
          <p:cNvPr id="7" name="s5-img-5" descr="eye-9A0002">    </p:cNvPr>
          <p:cNvPicPr>
            <a:picLocks noChangeAspect="1"/>
          </p:cNvPicPr>
          <p:nvPr/>
        </p:nvPicPr>
        <p:blipFill>
          <a:blip r:embed="rId2"/>
          <a:stretch>
            <a:fillRect/>
          </a:stretch>
        </p:blipFill>
        <p:spPr>
          <a:xfrm>
            <a:off x="676656" y="2185416"/>
            <a:ext cx="256032" cy="256032"/>
          </a:xfrm>
          <a:prstGeom prst="rect">
            <a:avLst/>
          </a:prstGeom>
        </p:spPr>
      </p:pic>
      <p:sp>
        <p:nvSpPr>
          <p:cNvPr id="8" name="s5-text-6"/>
          <p:cNvSpPr txBox="1"/>
          <p:nvPr/>
        </p:nvSpPr>
        <p:spPr>
          <a:xfrm>
            <a:off x="1280160" y="2029968"/>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Seen across Jordan</a:t>
            </a:r>
            <a:endParaRPr lang="en-US" sz="1800" dirty="0"/>
          </a:p>
        </p:txBody>
      </p:sp>
      <p:sp>
        <p:nvSpPr>
          <p:cNvPr id="9" name="s5-text-7"/>
          <p:cNvSpPr txBox="1"/>
          <p:nvPr/>
        </p:nvSpPr>
        <p:spPr>
          <a:xfrm>
            <a:off x="1280160" y="2368296"/>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Your cars show in every search that matches them.</a:t>
            </a:r>
            <a:endParaRPr lang="en-US" sz="1400" dirty="0"/>
          </a:p>
        </p:txBody>
      </p:sp>
      <p:sp>
        <p:nvSpPr>
          <p:cNvPr id="10" name="s5-rect-8"/>
          <p:cNvSpPr/>
          <p:nvPr/>
        </p:nvSpPr>
        <p:spPr>
          <a:xfrm>
            <a:off x="548640" y="3044952"/>
            <a:ext cx="512064" cy="512064"/>
          </a:xfrm>
          <a:prstGeom prst="ellipse">
            <a:avLst/>
          </a:prstGeom>
          <a:solidFill>
            <a:srgbClr val="F3D9D6"/>
          </a:solidFill>
          <a:ln/>
        </p:spPr>
      </p:sp>
      <p:pic>
        <p:nvPicPr>
          <p:cNvPr id="11" name="s5-img-9" descr="route-9A0002">    </p:cNvPr>
          <p:cNvPicPr>
            <a:picLocks noChangeAspect="1"/>
          </p:cNvPicPr>
          <p:nvPr/>
        </p:nvPicPr>
        <p:blipFill>
          <a:blip r:embed="rId3"/>
          <a:stretch>
            <a:fillRect/>
          </a:stretch>
        </p:blipFill>
        <p:spPr>
          <a:xfrm>
            <a:off x="676656" y="3172968"/>
            <a:ext cx="256032" cy="256032"/>
          </a:xfrm>
          <a:prstGeom prst="rect">
            <a:avLst/>
          </a:prstGeom>
        </p:spPr>
      </p:pic>
      <p:sp>
        <p:nvSpPr>
          <p:cNvPr id="12" name="s5-text-10"/>
          <p:cNvSpPr txBox="1"/>
          <p:nvPr/>
        </p:nvSpPr>
        <p:spPr>
          <a:xfrm>
            <a:off x="1280160" y="3017520"/>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Easy to find</a:t>
            </a:r>
            <a:endParaRPr lang="en-US" sz="1800" dirty="0"/>
          </a:p>
        </p:txBody>
      </p:sp>
      <p:sp>
        <p:nvSpPr>
          <p:cNvPr id="13" name="s5-text-11"/>
          <p:cNvSpPr txBox="1"/>
          <p:nvPr/>
        </p:nvSpPr>
        <p:spPr>
          <a:xfrm>
            <a:off x="1280160" y="3355848"/>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Customers filter by city, dates, car type and price, then book.</a:t>
            </a:r>
            <a:endParaRPr lang="en-US" sz="1400" dirty="0"/>
          </a:p>
        </p:txBody>
      </p:sp>
      <p:sp>
        <p:nvSpPr>
          <p:cNvPr id="14" name="s5-rect-12"/>
          <p:cNvSpPr/>
          <p:nvPr/>
        </p:nvSpPr>
        <p:spPr>
          <a:xfrm>
            <a:off x="548640" y="4032504"/>
            <a:ext cx="512064" cy="512064"/>
          </a:xfrm>
          <a:prstGeom prst="ellipse">
            <a:avLst/>
          </a:prstGeom>
          <a:solidFill>
            <a:srgbClr val="F3D9D6"/>
          </a:solidFill>
          <a:ln/>
        </p:spPr>
      </p:sp>
      <p:pic>
        <p:nvPicPr>
          <p:cNvPr id="15" name="s5-img-13" descr="cloud-done-9A0002">    </p:cNvPr>
          <p:cNvPicPr>
            <a:picLocks noChangeAspect="1"/>
          </p:cNvPicPr>
          <p:nvPr/>
        </p:nvPicPr>
        <p:blipFill>
          <a:blip r:embed="rId4"/>
          <a:stretch>
            <a:fillRect/>
          </a:stretch>
        </p:blipFill>
        <p:spPr>
          <a:xfrm>
            <a:off x="676656" y="4160520"/>
            <a:ext cx="256032" cy="256032"/>
          </a:xfrm>
          <a:prstGeom prst="rect">
            <a:avLst/>
          </a:prstGeom>
        </p:spPr>
      </p:pic>
      <p:sp>
        <p:nvSpPr>
          <p:cNvPr id="16" name="s5-text-14"/>
          <p:cNvSpPr txBox="1"/>
          <p:nvPr/>
        </p:nvSpPr>
        <p:spPr>
          <a:xfrm>
            <a:off x="1280160" y="4005072"/>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Found on Google and AI search</a:t>
            </a:r>
            <a:endParaRPr lang="en-US" sz="1800" dirty="0"/>
          </a:p>
        </p:txBody>
      </p:sp>
      <p:sp>
        <p:nvSpPr>
          <p:cNvPr id="17" name="s5-text-15"/>
          <p:cNvSpPr txBox="1"/>
          <p:nvPr/>
        </p:nvSpPr>
        <p:spPr>
          <a:xfrm>
            <a:off x="1280160" y="4343400"/>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Each car gets its own page that search engines can read.</a:t>
            </a:r>
            <a:endParaRPr lang="en-US" sz="1400" dirty="0"/>
          </a:p>
        </p:txBody>
      </p:sp>
      <p:sp>
        <p:nvSpPr>
          <p:cNvPr id="18" name="s5-rect-16"/>
          <p:cNvSpPr/>
          <p:nvPr/>
        </p:nvSpPr>
        <p:spPr>
          <a:xfrm>
            <a:off x="548640" y="5020056"/>
            <a:ext cx="512064" cy="512064"/>
          </a:xfrm>
          <a:prstGeom prst="ellipse">
            <a:avLst/>
          </a:prstGeom>
          <a:solidFill>
            <a:srgbClr val="F3D9D6"/>
          </a:solidFill>
          <a:ln/>
        </p:spPr>
      </p:sp>
      <p:pic>
        <p:nvPicPr>
          <p:cNvPr id="19" name="s5-img-17" descr="arrow-up-right-9A0002">    </p:cNvPr>
          <p:cNvPicPr>
            <a:picLocks noChangeAspect="1"/>
          </p:cNvPicPr>
          <p:nvPr/>
        </p:nvPicPr>
        <p:blipFill>
          <a:blip r:embed="rId5"/>
          <a:stretch>
            <a:fillRect/>
          </a:stretch>
        </p:blipFill>
        <p:spPr>
          <a:xfrm>
            <a:off x="676656" y="5148072"/>
            <a:ext cx="256032" cy="256032"/>
          </a:xfrm>
          <a:prstGeom prst="rect">
            <a:avLst/>
          </a:prstGeom>
        </p:spPr>
      </p:pic>
      <p:sp>
        <p:nvSpPr>
          <p:cNvPr id="20" name="s5-text-18"/>
          <p:cNvSpPr txBox="1"/>
          <p:nvPr/>
        </p:nvSpPr>
        <p:spPr>
          <a:xfrm>
            <a:off x="1280160" y="4992624"/>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Stand out</a:t>
            </a:r>
            <a:endParaRPr lang="en-US" sz="1800" dirty="0"/>
          </a:p>
        </p:txBody>
      </p:sp>
      <p:sp>
        <p:nvSpPr>
          <p:cNvPr id="21" name="s5-text-19"/>
          <p:cNvSpPr txBox="1"/>
          <p:nvPr/>
        </p:nvSpPr>
        <p:spPr>
          <a:xfrm>
            <a:off x="1280160" y="5330952"/>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Paid plans can feature your cars at the top, marked Sponsored.</a:t>
            </a:r>
            <a:endParaRPr lang="en-US" sz="1400" dirty="0"/>
          </a:p>
        </p:txBody>
      </p:sp>
      <p:sp>
        <p:nvSpPr>
          <p:cNvPr id="22" name="s5-rect-20"/>
          <p:cNvSpPr/>
          <p:nvPr/>
        </p:nvSpPr>
        <p:spPr>
          <a:xfrm>
            <a:off x="7040880" y="1965960"/>
            <a:ext cx="4599432" cy="4023360"/>
          </a:xfrm>
          <a:prstGeom prst="roundRect">
            <a:avLst>
              <a:gd name="adj" fmla="val 6818"/>
            </a:avLst>
          </a:prstGeom>
          <a:solidFill>
            <a:srgbClr val="F3F4F6"/>
          </a:solidFill>
          <a:ln/>
        </p:spPr>
      </p:sp>
      <p:pic>
        <p:nvPicPr>
          <p:cNvPr id="23" name="s5-img-21" descr="visibility">    </p:cNvPr>
          <p:cNvPicPr>
            <a:picLocks noChangeAspect="1"/>
          </p:cNvPicPr>
          <p:nvPr/>
        </p:nvPicPr>
        <p:blipFill>
          <a:blip r:embed="rId6"/>
          <a:stretch>
            <a:fillRect/>
          </a:stretch>
        </p:blipFill>
        <p:spPr>
          <a:xfrm>
            <a:off x="7040880" y="2444496"/>
            <a:ext cx="4599432" cy="3066288"/>
          </a:xfrm>
          <a:prstGeom prst="rect">
            <a:avLst/>
          </a:prstGeom>
        </p:spPr>
      </p:pic>
      <p:sp>
        <p:nvSpPr>
          <p:cNvPr id="24" name="s5-text-22"/>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05 / 22</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6-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BENEFIT 2 · PARTNER DASHBOARD</a:t>
            </a:r>
            <a:endParaRPr lang="en-US" sz="1200" dirty="0"/>
          </a:p>
        </p:txBody>
      </p:sp>
      <p:sp>
        <p:nvSpPr>
          <p:cNvPr id="3" name="s6-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Run your whole business in one place</a:t>
            </a:r>
            <a:endParaRPr lang="en-US" sz="3400" dirty="0"/>
          </a:p>
        </p:txBody>
      </p:sp>
      <p:sp>
        <p:nvSpPr>
          <p:cNvPr id="4" name="s6-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One simple dashboard replaces the notebook, the spreadsheet and the phone calls.</a:t>
            </a:r>
            <a:endParaRPr lang="en-US" sz="1700" dirty="0"/>
          </a:p>
        </p:txBody>
      </p:sp>
      <p:pic>
        <p:nvPicPr>
          <p:cNvPr id="5" name="s6-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6-rect-4"/>
          <p:cNvSpPr/>
          <p:nvPr/>
        </p:nvSpPr>
        <p:spPr>
          <a:xfrm>
            <a:off x="548640" y="1965960"/>
            <a:ext cx="4937760" cy="4023360"/>
          </a:xfrm>
          <a:prstGeom prst="roundRect">
            <a:avLst>
              <a:gd name="adj" fmla="val 6818"/>
            </a:avLst>
          </a:prstGeom>
          <a:solidFill>
            <a:srgbClr val="F3F4F6"/>
          </a:solidFill>
          <a:ln/>
        </p:spPr>
      </p:sp>
      <p:pic>
        <p:nvPicPr>
          <p:cNvPr id="7" name="s6-img-5" descr="dashboard">    </p:cNvPr>
          <p:cNvPicPr>
            <a:picLocks noChangeAspect="1"/>
          </p:cNvPicPr>
          <p:nvPr/>
        </p:nvPicPr>
        <p:blipFill>
          <a:blip r:embed="rId2"/>
          <a:stretch>
            <a:fillRect/>
          </a:stretch>
        </p:blipFill>
        <p:spPr>
          <a:xfrm>
            <a:off x="548640" y="2331720"/>
            <a:ext cx="4937760" cy="3291840"/>
          </a:xfrm>
          <a:prstGeom prst="rect">
            <a:avLst/>
          </a:prstGeom>
        </p:spPr>
      </p:pic>
      <p:sp>
        <p:nvSpPr>
          <p:cNvPr id="8" name="s6-rect-6"/>
          <p:cNvSpPr/>
          <p:nvPr/>
        </p:nvSpPr>
        <p:spPr>
          <a:xfrm>
            <a:off x="5852160" y="1965960"/>
            <a:ext cx="2779776" cy="1024128"/>
          </a:xfrm>
          <a:prstGeom prst="roundRect">
            <a:avLst>
              <a:gd name="adj" fmla="val 16071"/>
            </a:avLst>
          </a:prstGeom>
          <a:solidFill>
            <a:srgbClr val="F3F4F6"/>
          </a:solidFill>
          <a:ln/>
        </p:spPr>
      </p:sp>
      <p:sp>
        <p:nvSpPr>
          <p:cNvPr id="9" name="s6-text-7"/>
          <p:cNvSpPr txBox="1"/>
          <p:nvPr/>
        </p:nvSpPr>
        <p:spPr>
          <a:xfrm>
            <a:off x="6080760" y="2093976"/>
            <a:ext cx="2322576" cy="347472"/>
          </a:xfrm>
          <a:prstGeom prst="rect">
            <a:avLst/>
          </a:prstGeom>
          <a:noFill/>
          <a:ln/>
        </p:spPr>
        <p:txBody>
          <a:bodyPr wrap="square" lIns="0" tIns="0" rIns="0" bIns="0" rtlCol="0" anchor="t"/>
          <a:lstStyle/>
          <a:p>
            <a:pPr algn="l" indent="0" marL="0">
              <a:buNone/>
            </a:pPr>
            <a:r>
              <a:rPr lang="en-US" sz="1900" b="1" dirty="0">
                <a:solidFill>
                  <a:srgbClr val="9A0002"/>
                </a:solidFill>
                <a:latin typeface="Arial" pitchFamily="34" charset="0"/>
                <a:ea typeface="Arial" pitchFamily="34" charset="-122"/>
                <a:cs typeface="Arial" pitchFamily="34" charset="-120"/>
              </a:rPr>
              <a:t>Fleet</a:t>
            </a:r>
            <a:endParaRPr lang="en-US" sz="1900" dirty="0"/>
          </a:p>
        </p:txBody>
      </p:sp>
      <p:sp>
        <p:nvSpPr>
          <p:cNvPr id="10" name="s6-text-8"/>
          <p:cNvSpPr txBox="1"/>
          <p:nvPr/>
        </p:nvSpPr>
        <p:spPr>
          <a:xfrm>
            <a:off x="6080760" y="2468880"/>
            <a:ext cx="2322576" cy="4114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Every car and every unit</a:t>
            </a:r>
            <a:endParaRPr lang="en-US" sz="1500" dirty="0"/>
          </a:p>
        </p:txBody>
      </p:sp>
      <p:sp>
        <p:nvSpPr>
          <p:cNvPr id="11" name="s6-rect-9"/>
          <p:cNvSpPr/>
          <p:nvPr/>
        </p:nvSpPr>
        <p:spPr>
          <a:xfrm>
            <a:off x="8860536" y="1965960"/>
            <a:ext cx="2779776" cy="1024128"/>
          </a:xfrm>
          <a:prstGeom prst="roundRect">
            <a:avLst>
              <a:gd name="adj" fmla="val 16071"/>
            </a:avLst>
          </a:prstGeom>
          <a:solidFill>
            <a:srgbClr val="F3F4F6"/>
          </a:solidFill>
          <a:ln/>
        </p:spPr>
      </p:sp>
      <p:sp>
        <p:nvSpPr>
          <p:cNvPr id="12" name="s6-text-10"/>
          <p:cNvSpPr txBox="1"/>
          <p:nvPr/>
        </p:nvSpPr>
        <p:spPr>
          <a:xfrm>
            <a:off x="9089136" y="2093976"/>
            <a:ext cx="2322576" cy="347472"/>
          </a:xfrm>
          <a:prstGeom prst="rect">
            <a:avLst/>
          </a:prstGeom>
          <a:noFill/>
          <a:ln/>
        </p:spPr>
        <p:txBody>
          <a:bodyPr wrap="square" lIns="0" tIns="0" rIns="0" bIns="0" rtlCol="0" anchor="t"/>
          <a:lstStyle/>
          <a:p>
            <a:pPr algn="l" indent="0" marL="0">
              <a:buNone/>
            </a:pPr>
            <a:r>
              <a:rPr lang="en-US" sz="1900" b="1" dirty="0">
                <a:solidFill>
                  <a:srgbClr val="9A0002"/>
                </a:solidFill>
                <a:latin typeface="Arial" pitchFamily="34" charset="0"/>
                <a:ea typeface="Arial" pitchFamily="34" charset="-122"/>
                <a:cs typeface="Arial" pitchFamily="34" charset="-120"/>
              </a:rPr>
              <a:t>Bookings</a:t>
            </a:r>
            <a:endParaRPr lang="en-US" sz="1900" dirty="0"/>
          </a:p>
        </p:txBody>
      </p:sp>
      <p:sp>
        <p:nvSpPr>
          <p:cNvPr id="13" name="s6-text-11"/>
          <p:cNvSpPr txBox="1"/>
          <p:nvPr/>
        </p:nvSpPr>
        <p:spPr>
          <a:xfrm>
            <a:off x="9089136" y="2468880"/>
            <a:ext cx="2322576" cy="4114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Accept, check in, check out</a:t>
            </a:r>
            <a:endParaRPr lang="en-US" sz="1500" dirty="0"/>
          </a:p>
        </p:txBody>
      </p:sp>
      <p:sp>
        <p:nvSpPr>
          <p:cNvPr id="14" name="s6-rect-12"/>
          <p:cNvSpPr/>
          <p:nvPr/>
        </p:nvSpPr>
        <p:spPr>
          <a:xfrm>
            <a:off x="5852160" y="3154680"/>
            <a:ext cx="2779776" cy="1024128"/>
          </a:xfrm>
          <a:prstGeom prst="roundRect">
            <a:avLst>
              <a:gd name="adj" fmla="val 16071"/>
            </a:avLst>
          </a:prstGeom>
          <a:solidFill>
            <a:srgbClr val="F3F4F6"/>
          </a:solidFill>
          <a:ln/>
        </p:spPr>
      </p:sp>
      <p:sp>
        <p:nvSpPr>
          <p:cNvPr id="15" name="s6-text-13"/>
          <p:cNvSpPr txBox="1"/>
          <p:nvPr/>
        </p:nvSpPr>
        <p:spPr>
          <a:xfrm>
            <a:off x="6080760" y="3282696"/>
            <a:ext cx="2322576" cy="347472"/>
          </a:xfrm>
          <a:prstGeom prst="rect">
            <a:avLst/>
          </a:prstGeom>
          <a:noFill/>
          <a:ln/>
        </p:spPr>
        <p:txBody>
          <a:bodyPr wrap="square" lIns="0" tIns="0" rIns="0" bIns="0" rtlCol="0" anchor="t"/>
          <a:lstStyle/>
          <a:p>
            <a:pPr algn="l" indent="0" marL="0">
              <a:buNone/>
            </a:pPr>
            <a:r>
              <a:rPr lang="en-US" sz="1900" b="1" dirty="0">
                <a:solidFill>
                  <a:srgbClr val="9A0002"/>
                </a:solidFill>
                <a:latin typeface="Arial" pitchFamily="34" charset="0"/>
                <a:ea typeface="Arial" pitchFamily="34" charset="-122"/>
                <a:cs typeface="Arial" pitchFamily="34" charset="-120"/>
              </a:rPr>
              <a:t>Calendar</a:t>
            </a:r>
            <a:endParaRPr lang="en-US" sz="1900" dirty="0"/>
          </a:p>
        </p:txBody>
      </p:sp>
      <p:sp>
        <p:nvSpPr>
          <p:cNvPr id="16" name="s6-text-14"/>
          <p:cNvSpPr txBox="1"/>
          <p:nvPr/>
        </p:nvSpPr>
        <p:spPr>
          <a:xfrm>
            <a:off x="6080760" y="3657600"/>
            <a:ext cx="2322576" cy="4114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Every car's days at a glance</a:t>
            </a:r>
            <a:endParaRPr lang="en-US" sz="1500" dirty="0"/>
          </a:p>
        </p:txBody>
      </p:sp>
      <p:sp>
        <p:nvSpPr>
          <p:cNvPr id="17" name="s6-rect-15"/>
          <p:cNvSpPr/>
          <p:nvPr/>
        </p:nvSpPr>
        <p:spPr>
          <a:xfrm>
            <a:off x="8860536" y="3154680"/>
            <a:ext cx="2779776" cy="1024128"/>
          </a:xfrm>
          <a:prstGeom prst="roundRect">
            <a:avLst>
              <a:gd name="adj" fmla="val 16071"/>
            </a:avLst>
          </a:prstGeom>
          <a:solidFill>
            <a:srgbClr val="F3F4F6"/>
          </a:solidFill>
          <a:ln/>
        </p:spPr>
      </p:sp>
      <p:sp>
        <p:nvSpPr>
          <p:cNvPr id="18" name="s6-text-16"/>
          <p:cNvSpPr txBox="1"/>
          <p:nvPr/>
        </p:nvSpPr>
        <p:spPr>
          <a:xfrm>
            <a:off x="9089136" y="3282696"/>
            <a:ext cx="2322576" cy="347472"/>
          </a:xfrm>
          <a:prstGeom prst="rect">
            <a:avLst/>
          </a:prstGeom>
          <a:noFill/>
          <a:ln/>
        </p:spPr>
        <p:txBody>
          <a:bodyPr wrap="square" lIns="0" tIns="0" rIns="0" bIns="0" rtlCol="0" anchor="t"/>
          <a:lstStyle/>
          <a:p>
            <a:pPr algn="l" indent="0" marL="0">
              <a:buNone/>
            </a:pPr>
            <a:r>
              <a:rPr lang="en-US" sz="1900" b="1" dirty="0">
                <a:solidFill>
                  <a:srgbClr val="9A0002"/>
                </a:solidFill>
                <a:latin typeface="Arial" pitchFamily="34" charset="0"/>
                <a:ea typeface="Arial" pitchFamily="34" charset="-122"/>
                <a:cs typeface="Arial" pitchFamily="34" charset="-120"/>
              </a:rPr>
              <a:t>Branches</a:t>
            </a:r>
            <a:endParaRPr lang="en-US" sz="1900" dirty="0"/>
          </a:p>
        </p:txBody>
      </p:sp>
      <p:sp>
        <p:nvSpPr>
          <p:cNvPr id="19" name="s6-text-17"/>
          <p:cNvSpPr txBox="1"/>
          <p:nvPr/>
        </p:nvSpPr>
        <p:spPr>
          <a:xfrm>
            <a:off x="9089136" y="3657600"/>
            <a:ext cx="2322576" cy="4114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Hours, cars and delivery zones</a:t>
            </a:r>
            <a:endParaRPr lang="en-US" sz="1500" dirty="0"/>
          </a:p>
        </p:txBody>
      </p:sp>
      <p:sp>
        <p:nvSpPr>
          <p:cNvPr id="20" name="s6-rect-18"/>
          <p:cNvSpPr/>
          <p:nvPr/>
        </p:nvSpPr>
        <p:spPr>
          <a:xfrm>
            <a:off x="5852160" y="4343400"/>
            <a:ext cx="2779776" cy="1024128"/>
          </a:xfrm>
          <a:prstGeom prst="roundRect">
            <a:avLst>
              <a:gd name="adj" fmla="val 16071"/>
            </a:avLst>
          </a:prstGeom>
          <a:solidFill>
            <a:srgbClr val="F3F4F6"/>
          </a:solidFill>
          <a:ln/>
        </p:spPr>
      </p:sp>
      <p:sp>
        <p:nvSpPr>
          <p:cNvPr id="21" name="s6-text-19"/>
          <p:cNvSpPr txBox="1"/>
          <p:nvPr/>
        </p:nvSpPr>
        <p:spPr>
          <a:xfrm>
            <a:off x="6080760" y="4471416"/>
            <a:ext cx="2322576" cy="347472"/>
          </a:xfrm>
          <a:prstGeom prst="rect">
            <a:avLst/>
          </a:prstGeom>
          <a:noFill/>
          <a:ln/>
        </p:spPr>
        <p:txBody>
          <a:bodyPr wrap="square" lIns="0" tIns="0" rIns="0" bIns="0" rtlCol="0" anchor="t"/>
          <a:lstStyle/>
          <a:p>
            <a:pPr algn="l" indent="0" marL="0">
              <a:buNone/>
            </a:pPr>
            <a:r>
              <a:rPr lang="en-US" sz="1900" b="1" dirty="0">
                <a:solidFill>
                  <a:srgbClr val="9A0002"/>
                </a:solidFill>
                <a:latin typeface="Arial" pitchFamily="34" charset="0"/>
                <a:ea typeface="Arial" pitchFamily="34" charset="-122"/>
                <a:cs typeface="Arial" pitchFamily="34" charset="-120"/>
              </a:rPr>
              <a:t>Staff</a:t>
            </a:r>
            <a:endParaRPr lang="en-US" sz="1900" dirty="0"/>
          </a:p>
        </p:txBody>
      </p:sp>
      <p:sp>
        <p:nvSpPr>
          <p:cNvPr id="22" name="s6-text-20"/>
          <p:cNvSpPr txBox="1"/>
          <p:nvPr/>
        </p:nvSpPr>
        <p:spPr>
          <a:xfrm>
            <a:off x="6080760" y="4846320"/>
            <a:ext cx="2322576" cy="4114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Owner, manager, agent roles</a:t>
            </a:r>
            <a:endParaRPr lang="en-US" sz="1500" dirty="0"/>
          </a:p>
        </p:txBody>
      </p:sp>
      <p:sp>
        <p:nvSpPr>
          <p:cNvPr id="23" name="s6-rect-21"/>
          <p:cNvSpPr/>
          <p:nvPr/>
        </p:nvSpPr>
        <p:spPr>
          <a:xfrm>
            <a:off x="8860536" y="4343400"/>
            <a:ext cx="2779776" cy="1024128"/>
          </a:xfrm>
          <a:prstGeom prst="roundRect">
            <a:avLst>
              <a:gd name="adj" fmla="val 16071"/>
            </a:avLst>
          </a:prstGeom>
          <a:solidFill>
            <a:srgbClr val="F3F4F6"/>
          </a:solidFill>
          <a:ln/>
        </p:spPr>
      </p:sp>
      <p:sp>
        <p:nvSpPr>
          <p:cNvPr id="24" name="s6-text-22"/>
          <p:cNvSpPr txBox="1"/>
          <p:nvPr/>
        </p:nvSpPr>
        <p:spPr>
          <a:xfrm>
            <a:off x="9089136" y="4471416"/>
            <a:ext cx="2322576" cy="347472"/>
          </a:xfrm>
          <a:prstGeom prst="rect">
            <a:avLst/>
          </a:prstGeom>
          <a:noFill/>
          <a:ln/>
        </p:spPr>
        <p:txBody>
          <a:bodyPr wrap="square" lIns="0" tIns="0" rIns="0" bIns="0" rtlCol="0" anchor="t"/>
          <a:lstStyle/>
          <a:p>
            <a:pPr algn="l" indent="0" marL="0">
              <a:buNone/>
            </a:pPr>
            <a:r>
              <a:rPr lang="en-US" sz="1900" b="1" dirty="0">
                <a:solidFill>
                  <a:srgbClr val="9A0002"/>
                </a:solidFill>
                <a:latin typeface="Arial" pitchFamily="34" charset="0"/>
                <a:ea typeface="Arial" pitchFamily="34" charset="-122"/>
                <a:cs typeface="Arial" pitchFamily="34" charset="-120"/>
              </a:rPr>
              <a:t>Drivers</a:t>
            </a:r>
            <a:endParaRPr lang="en-US" sz="1900" dirty="0"/>
          </a:p>
        </p:txBody>
      </p:sp>
      <p:sp>
        <p:nvSpPr>
          <p:cNvPr id="25" name="s6-text-23"/>
          <p:cNvSpPr txBox="1"/>
          <p:nvPr/>
        </p:nvSpPr>
        <p:spPr>
          <a:xfrm>
            <a:off x="9089136" y="4846320"/>
            <a:ext cx="2322576" cy="41148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Papers, languages and tasks</a:t>
            </a:r>
            <a:endParaRPr lang="en-US" sz="1500" dirty="0"/>
          </a:p>
        </p:txBody>
      </p:sp>
      <p:sp>
        <p:nvSpPr>
          <p:cNvPr id="26" name="s6-rect-24"/>
          <p:cNvSpPr/>
          <p:nvPr/>
        </p:nvSpPr>
        <p:spPr>
          <a:xfrm>
            <a:off x="5852160" y="5486400"/>
            <a:ext cx="512064" cy="512064"/>
          </a:xfrm>
          <a:prstGeom prst="ellipse">
            <a:avLst/>
          </a:prstGeom>
          <a:solidFill>
            <a:srgbClr val="F3D9D6"/>
          </a:solidFill>
          <a:ln/>
        </p:spPr>
      </p:sp>
      <p:pic>
        <p:nvPicPr>
          <p:cNvPr id="27" name="s6-img-25" descr="smartphone-9A0002">    </p:cNvPr>
          <p:cNvPicPr>
            <a:picLocks noChangeAspect="1"/>
          </p:cNvPicPr>
          <p:nvPr/>
        </p:nvPicPr>
        <p:blipFill>
          <a:blip r:embed="rId3"/>
          <a:stretch>
            <a:fillRect/>
          </a:stretch>
        </p:blipFill>
        <p:spPr>
          <a:xfrm>
            <a:off x="5980176" y="5614416"/>
            <a:ext cx="256032" cy="256032"/>
          </a:xfrm>
          <a:prstGeom prst="rect">
            <a:avLst/>
          </a:prstGeom>
        </p:spPr>
      </p:pic>
      <p:sp>
        <p:nvSpPr>
          <p:cNvPr id="28" name="s6-text-26"/>
          <p:cNvSpPr txBox="1"/>
          <p:nvPr/>
        </p:nvSpPr>
        <p:spPr>
          <a:xfrm>
            <a:off x="6583680" y="5486400"/>
            <a:ext cx="5056632" cy="512064"/>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On your computer and on your phone</a:t>
            </a:r>
            <a:endParaRPr lang="en-US" sz="1600" dirty="0"/>
          </a:p>
        </p:txBody>
      </p:sp>
      <p:sp>
        <p:nvSpPr>
          <p:cNvPr id="29" name="s6-text-27"/>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06 / 22</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7-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BENEFIT 3 · PRICING CONTROL</a:t>
            </a:r>
            <a:endParaRPr lang="en-US" sz="1200" dirty="0"/>
          </a:p>
        </p:txBody>
      </p:sp>
      <p:sp>
        <p:nvSpPr>
          <p:cNvPr id="3" name="s7-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You set your own prices</a:t>
            </a:r>
            <a:endParaRPr lang="en-US" sz="3400" dirty="0"/>
          </a:p>
        </p:txBody>
      </p:sp>
      <p:sp>
        <p:nvSpPr>
          <p:cNvPr id="4" name="s7-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Your cars, your prices, your rules. Change them any time from the dashboard.</a:t>
            </a:r>
            <a:endParaRPr lang="en-US" sz="1700" dirty="0"/>
          </a:p>
        </p:txBody>
      </p:sp>
      <p:pic>
        <p:nvPicPr>
          <p:cNvPr id="5" name="s7-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7-rect-4"/>
          <p:cNvSpPr/>
          <p:nvPr/>
        </p:nvSpPr>
        <p:spPr>
          <a:xfrm>
            <a:off x="548640" y="2057400"/>
            <a:ext cx="512064" cy="512064"/>
          </a:xfrm>
          <a:prstGeom prst="ellipse">
            <a:avLst/>
          </a:prstGeom>
          <a:solidFill>
            <a:srgbClr val="F3D9D6"/>
          </a:solidFill>
          <a:ln/>
        </p:spPr>
      </p:sp>
      <p:pic>
        <p:nvPicPr>
          <p:cNvPr id="7" name="s7-img-5" descr="tag-9A0002">    </p:cNvPr>
          <p:cNvPicPr>
            <a:picLocks noChangeAspect="1"/>
          </p:cNvPicPr>
          <p:nvPr/>
        </p:nvPicPr>
        <p:blipFill>
          <a:blip r:embed="rId2"/>
          <a:stretch>
            <a:fillRect/>
          </a:stretch>
        </p:blipFill>
        <p:spPr>
          <a:xfrm>
            <a:off x="676656" y="2185416"/>
            <a:ext cx="256032" cy="256032"/>
          </a:xfrm>
          <a:prstGeom prst="rect">
            <a:avLst/>
          </a:prstGeom>
        </p:spPr>
      </p:pic>
      <p:sp>
        <p:nvSpPr>
          <p:cNvPr id="8" name="s7-text-6"/>
          <p:cNvSpPr txBox="1"/>
          <p:nvPr/>
        </p:nvSpPr>
        <p:spPr>
          <a:xfrm>
            <a:off x="1280160" y="2029968"/>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Daily and monthly prices</a:t>
            </a:r>
            <a:endParaRPr lang="en-US" sz="1800" dirty="0"/>
          </a:p>
        </p:txBody>
      </p:sp>
      <p:sp>
        <p:nvSpPr>
          <p:cNvPr id="9" name="s7-text-7"/>
          <p:cNvSpPr txBox="1"/>
          <p:nvPr/>
        </p:nvSpPr>
        <p:spPr>
          <a:xfrm>
            <a:off x="1280160" y="2368296"/>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Set cheaper rates for longer stays, if you want.</a:t>
            </a:r>
            <a:endParaRPr lang="en-US" sz="1400" dirty="0"/>
          </a:p>
        </p:txBody>
      </p:sp>
      <p:sp>
        <p:nvSpPr>
          <p:cNvPr id="10" name="s7-rect-8"/>
          <p:cNvSpPr/>
          <p:nvPr/>
        </p:nvSpPr>
        <p:spPr>
          <a:xfrm>
            <a:off x="548640" y="3044952"/>
            <a:ext cx="512064" cy="512064"/>
          </a:xfrm>
          <a:prstGeom prst="ellipse">
            <a:avLst/>
          </a:prstGeom>
          <a:solidFill>
            <a:srgbClr val="F3D9D6"/>
          </a:solidFill>
          <a:ln/>
        </p:spPr>
      </p:sp>
      <p:pic>
        <p:nvPicPr>
          <p:cNvPr id="11" name="s7-img-9" descr="plus-9A0002">    </p:cNvPr>
          <p:cNvPicPr>
            <a:picLocks noChangeAspect="1"/>
          </p:cNvPicPr>
          <p:nvPr/>
        </p:nvPicPr>
        <p:blipFill>
          <a:blip r:embed="rId3"/>
          <a:stretch>
            <a:fillRect/>
          </a:stretch>
        </p:blipFill>
        <p:spPr>
          <a:xfrm>
            <a:off x="676656" y="3172968"/>
            <a:ext cx="256032" cy="256032"/>
          </a:xfrm>
          <a:prstGeom prst="rect">
            <a:avLst/>
          </a:prstGeom>
        </p:spPr>
      </p:pic>
      <p:sp>
        <p:nvSpPr>
          <p:cNvPr id="12" name="s7-text-10"/>
          <p:cNvSpPr txBox="1"/>
          <p:nvPr/>
        </p:nvSpPr>
        <p:spPr>
          <a:xfrm>
            <a:off x="1280160" y="3017520"/>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Your extras</a:t>
            </a:r>
            <a:endParaRPr lang="en-US" sz="1800" dirty="0"/>
          </a:p>
        </p:txBody>
      </p:sp>
      <p:sp>
        <p:nvSpPr>
          <p:cNvPr id="13" name="s7-text-11"/>
          <p:cNvSpPr txBox="1"/>
          <p:nvPr/>
        </p:nvSpPr>
        <p:spPr>
          <a:xfrm>
            <a:off x="1280160" y="3355848"/>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Driver, delivery, extra driver and other options, at your price.</a:t>
            </a:r>
            <a:endParaRPr lang="en-US" sz="1400" dirty="0"/>
          </a:p>
        </p:txBody>
      </p:sp>
      <p:sp>
        <p:nvSpPr>
          <p:cNvPr id="14" name="s7-rect-12"/>
          <p:cNvSpPr/>
          <p:nvPr/>
        </p:nvSpPr>
        <p:spPr>
          <a:xfrm>
            <a:off x="548640" y="4032504"/>
            <a:ext cx="512064" cy="512064"/>
          </a:xfrm>
          <a:prstGeom prst="ellipse">
            <a:avLst/>
          </a:prstGeom>
          <a:solidFill>
            <a:srgbClr val="F3D9D6"/>
          </a:solidFill>
          <a:ln/>
        </p:spPr>
      </p:sp>
      <p:pic>
        <p:nvPicPr>
          <p:cNvPr id="15" name="s7-img-13" descr="settings-9A0002">    </p:cNvPr>
          <p:cNvPicPr>
            <a:picLocks noChangeAspect="1"/>
          </p:cNvPicPr>
          <p:nvPr/>
        </p:nvPicPr>
        <p:blipFill>
          <a:blip r:embed="rId4"/>
          <a:stretch>
            <a:fillRect/>
          </a:stretch>
        </p:blipFill>
        <p:spPr>
          <a:xfrm>
            <a:off x="676656" y="4160520"/>
            <a:ext cx="256032" cy="256032"/>
          </a:xfrm>
          <a:prstGeom prst="rect">
            <a:avLst/>
          </a:prstGeom>
        </p:spPr>
      </p:pic>
      <p:sp>
        <p:nvSpPr>
          <p:cNvPr id="16" name="s7-text-14"/>
          <p:cNvSpPr txBox="1"/>
          <p:nvPr/>
        </p:nvSpPr>
        <p:spPr>
          <a:xfrm>
            <a:off x="1280160" y="4005072"/>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Your rules</a:t>
            </a:r>
            <a:endParaRPr lang="en-US" sz="1800" dirty="0"/>
          </a:p>
        </p:txBody>
      </p:sp>
      <p:sp>
        <p:nvSpPr>
          <p:cNvPr id="17" name="s7-text-15"/>
          <p:cNvSpPr txBox="1"/>
          <p:nvPr/>
        </p:nvSpPr>
        <p:spPr>
          <a:xfrm>
            <a:off x="1280160" y="4343400"/>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Mileage, deposit, fuel and minimum days: you decide.</a:t>
            </a:r>
            <a:endParaRPr lang="en-US" sz="1400" dirty="0"/>
          </a:p>
        </p:txBody>
      </p:sp>
      <p:sp>
        <p:nvSpPr>
          <p:cNvPr id="18" name="s7-rect-16"/>
          <p:cNvSpPr/>
          <p:nvPr/>
        </p:nvSpPr>
        <p:spPr>
          <a:xfrm>
            <a:off x="548640" y="5020056"/>
            <a:ext cx="512064" cy="512064"/>
          </a:xfrm>
          <a:prstGeom prst="ellipse">
            <a:avLst/>
          </a:prstGeom>
          <a:solidFill>
            <a:srgbClr val="F3D9D6"/>
          </a:solidFill>
          <a:ln/>
        </p:spPr>
      </p:sp>
      <p:pic>
        <p:nvPicPr>
          <p:cNvPr id="19" name="s7-img-17" descr="check-circle-9A0002">    </p:cNvPr>
          <p:cNvPicPr>
            <a:picLocks noChangeAspect="1"/>
          </p:cNvPicPr>
          <p:nvPr/>
        </p:nvPicPr>
        <p:blipFill>
          <a:blip r:embed="rId5"/>
          <a:stretch>
            <a:fillRect/>
          </a:stretch>
        </p:blipFill>
        <p:spPr>
          <a:xfrm>
            <a:off x="676656" y="5148072"/>
            <a:ext cx="256032" cy="256032"/>
          </a:xfrm>
          <a:prstGeom prst="rect">
            <a:avLst/>
          </a:prstGeom>
        </p:spPr>
      </p:pic>
      <p:sp>
        <p:nvSpPr>
          <p:cNvPr id="20" name="s7-text-18"/>
          <p:cNvSpPr txBox="1"/>
          <p:nvPr/>
        </p:nvSpPr>
        <p:spPr>
          <a:xfrm>
            <a:off x="1280160" y="4992624"/>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Clear for customers</a:t>
            </a:r>
            <a:endParaRPr lang="en-US" sz="1800" dirty="0"/>
          </a:p>
        </p:txBody>
      </p:sp>
      <p:sp>
        <p:nvSpPr>
          <p:cNvPr id="21" name="s7-text-19"/>
          <p:cNvSpPr txBox="1"/>
          <p:nvPr/>
        </p:nvSpPr>
        <p:spPr>
          <a:xfrm>
            <a:off x="1280160" y="5330952"/>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They see the full price before they pay. No card surcharges.</a:t>
            </a:r>
            <a:endParaRPr lang="en-US" sz="1400" dirty="0"/>
          </a:p>
        </p:txBody>
      </p:sp>
      <p:sp>
        <p:nvSpPr>
          <p:cNvPr id="22" name="s7-rect-20"/>
          <p:cNvSpPr/>
          <p:nvPr/>
        </p:nvSpPr>
        <p:spPr>
          <a:xfrm>
            <a:off x="7040880" y="1965960"/>
            <a:ext cx="4599432" cy="4023360"/>
          </a:xfrm>
          <a:prstGeom prst="roundRect">
            <a:avLst>
              <a:gd name="adj" fmla="val 6818"/>
            </a:avLst>
          </a:prstGeom>
          <a:solidFill>
            <a:srgbClr val="F3F4F6"/>
          </a:solidFill>
          <a:ln/>
        </p:spPr>
      </p:sp>
      <p:pic>
        <p:nvPicPr>
          <p:cNvPr id="23" name="s7-img-21" descr="pricing">    </p:cNvPr>
          <p:cNvPicPr>
            <a:picLocks noChangeAspect="1"/>
          </p:cNvPicPr>
          <p:nvPr/>
        </p:nvPicPr>
        <p:blipFill>
          <a:blip r:embed="rId6"/>
          <a:stretch>
            <a:fillRect/>
          </a:stretch>
        </p:blipFill>
        <p:spPr>
          <a:xfrm>
            <a:off x="7040880" y="2444496"/>
            <a:ext cx="4599432" cy="3066288"/>
          </a:xfrm>
          <a:prstGeom prst="rect">
            <a:avLst/>
          </a:prstGeom>
        </p:spPr>
      </p:pic>
      <p:sp>
        <p:nvSpPr>
          <p:cNvPr id="24" name="s7-text-22"/>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07 / 22</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8-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BENEFIT 4 · REQUEST TO BOOK</a:t>
            </a:r>
            <a:endParaRPr lang="en-US" sz="1200" dirty="0"/>
          </a:p>
        </p:txBody>
      </p:sp>
      <p:sp>
        <p:nvSpPr>
          <p:cNvPr id="3" name="s8-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You say yes. Then the money moves.</a:t>
            </a:r>
            <a:endParaRPr lang="en-US" sz="3400" dirty="0"/>
          </a:p>
        </p:txBody>
      </p:sp>
      <p:sp>
        <p:nvSpPr>
          <p:cNvPr id="4" name="s8-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Every booking is safe for both sides: the money is ready before you confirm.</a:t>
            </a:r>
            <a:endParaRPr lang="en-US" sz="1700" dirty="0"/>
          </a:p>
        </p:txBody>
      </p:sp>
      <p:pic>
        <p:nvPicPr>
          <p:cNvPr id="5" name="s8-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8-rect-4"/>
          <p:cNvSpPr/>
          <p:nvPr/>
        </p:nvSpPr>
        <p:spPr>
          <a:xfrm>
            <a:off x="548640" y="1965960"/>
            <a:ext cx="4937760" cy="4023360"/>
          </a:xfrm>
          <a:prstGeom prst="roundRect">
            <a:avLst>
              <a:gd name="adj" fmla="val 6818"/>
            </a:avLst>
          </a:prstGeom>
          <a:solidFill>
            <a:srgbClr val="F3F4F6"/>
          </a:solidFill>
          <a:ln/>
        </p:spPr>
      </p:sp>
      <p:pic>
        <p:nvPicPr>
          <p:cNvPr id="7" name="s8-img-5" descr="hold-capture">    </p:cNvPr>
          <p:cNvPicPr>
            <a:picLocks noChangeAspect="1"/>
          </p:cNvPicPr>
          <p:nvPr/>
        </p:nvPicPr>
        <p:blipFill>
          <a:blip r:embed="rId2"/>
          <a:stretch>
            <a:fillRect/>
          </a:stretch>
        </p:blipFill>
        <p:spPr>
          <a:xfrm>
            <a:off x="548640" y="2331720"/>
            <a:ext cx="4937760" cy="3291840"/>
          </a:xfrm>
          <a:prstGeom prst="rect">
            <a:avLst/>
          </a:prstGeom>
        </p:spPr>
      </p:pic>
      <p:sp>
        <p:nvSpPr>
          <p:cNvPr id="8" name="s8-rect-6"/>
          <p:cNvSpPr/>
          <p:nvPr/>
        </p:nvSpPr>
        <p:spPr>
          <a:xfrm>
            <a:off x="5852160" y="1965960"/>
            <a:ext cx="5788152" cy="960120"/>
          </a:xfrm>
          <a:prstGeom prst="roundRect">
            <a:avLst>
              <a:gd name="adj" fmla="val 17143"/>
            </a:avLst>
          </a:prstGeom>
          <a:solidFill>
            <a:srgbClr val="F3F4F6"/>
          </a:solidFill>
          <a:ln/>
        </p:spPr>
      </p:sp>
      <p:sp>
        <p:nvSpPr>
          <p:cNvPr id="9" name="s8-rect-7"/>
          <p:cNvSpPr/>
          <p:nvPr/>
        </p:nvSpPr>
        <p:spPr>
          <a:xfrm>
            <a:off x="6080760" y="2212848"/>
            <a:ext cx="457200" cy="457200"/>
          </a:xfrm>
          <a:prstGeom prst="ellipse">
            <a:avLst/>
          </a:prstGeom>
          <a:solidFill>
            <a:srgbClr val="9A0002"/>
          </a:solidFill>
          <a:ln/>
        </p:spPr>
      </p:sp>
      <p:sp>
        <p:nvSpPr>
          <p:cNvPr id="10" name="s8-text-8"/>
          <p:cNvSpPr txBox="1"/>
          <p:nvPr/>
        </p:nvSpPr>
        <p:spPr>
          <a:xfrm>
            <a:off x="6080760" y="221284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1" name="s8-text-9"/>
          <p:cNvSpPr txBox="1"/>
          <p:nvPr/>
        </p:nvSpPr>
        <p:spPr>
          <a:xfrm>
            <a:off x="6766560" y="2093976"/>
            <a:ext cx="4663440" cy="347472"/>
          </a:xfrm>
          <a:prstGeom prst="rect">
            <a:avLst/>
          </a:prstGeom>
          <a:noFill/>
          <a:ln/>
        </p:spPr>
        <p:txBody>
          <a:bodyPr wrap="square" lIns="0" tIns="0" rIns="0" bIns="0" rtlCol="0" anchor="t"/>
          <a:lstStyle/>
          <a:p>
            <a:pPr algn="l" indent="0" marL="0">
              <a:buNone/>
            </a:pPr>
            <a:r>
              <a:rPr lang="en-US" sz="1900" b="1" dirty="0">
                <a:solidFill>
                  <a:srgbClr val="17191D"/>
                </a:solidFill>
                <a:latin typeface="Arial" pitchFamily="34" charset="0"/>
                <a:ea typeface="Arial" pitchFamily="34" charset="-122"/>
                <a:cs typeface="Arial" pitchFamily="34" charset="-120"/>
              </a:rPr>
              <a:t>Customer taps Pay</a:t>
            </a:r>
            <a:endParaRPr lang="en-US" sz="1900" dirty="0"/>
          </a:p>
        </p:txBody>
      </p:sp>
      <p:sp>
        <p:nvSpPr>
          <p:cNvPr id="12" name="s8-text-10"/>
          <p:cNvSpPr txBox="1"/>
          <p:nvPr/>
        </p:nvSpPr>
        <p:spPr>
          <a:xfrm>
            <a:off x="6766560" y="2459736"/>
            <a:ext cx="4663440" cy="384048"/>
          </a:xfrm>
          <a:prstGeom prst="rect">
            <a:avLst/>
          </a:prstGeom>
          <a:noFill/>
          <a:ln/>
        </p:spPr>
        <p:txBody>
          <a:bodyPr wrap="square" lIns="0" tIns="0" rIns="0" bIns="0" rtlCol="0" anchor="t"/>
          <a:lstStyle/>
          <a:p>
            <a:pPr algn="l" indent="0" marL="0">
              <a:buNone/>
            </a:pPr>
            <a:r>
              <a:rPr lang="en-US" sz="1500" dirty="0">
                <a:solidFill>
                  <a:srgbClr val="555A63"/>
                </a:solidFill>
                <a:latin typeface="Arial" pitchFamily="34" charset="0"/>
                <a:ea typeface="Arial" pitchFamily="34" charset="-122"/>
                <a:cs typeface="Arial" pitchFamily="34" charset="-120"/>
              </a:rPr>
              <a:t>The card is held, not charged.</a:t>
            </a:r>
            <a:endParaRPr lang="en-US" sz="1500" dirty="0"/>
          </a:p>
        </p:txBody>
      </p:sp>
      <p:sp>
        <p:nvSpPr>
          <p:cNvPr id="13" name="s8-arrow-11"/>
          <p:cNvSpPr/>
          <p:nvPr/>
        </p:nvSpPr>
        <p:spPr>
          <a:xfrm>
            <a:off x="6190488" y="2944368"/>
            <a:ext cx="237744" cy="237744"/>
          </a:xfrm>
          <a:prstGeom prst="downArrow">
            <a:avLst/>
          </a:prstGeom>
          <a:solidFill>
            <a:srgbClr val="C8494B"/>
          </a:solidFill>
          <a:ln/>
        </p:spPr>
      </p:sp>
      <p:sp>
        <p:nvSpPr>
          <p:cNvPr id="14" name="s8-rect-12"/>
          <p:cNvSpPr/>
          <p:nvPr/>
        </p:nvSpPr>
        <p:spPr>
          <a:xfrm>
            <a:off x="5852160" y="3200400"/>
            <a:ext cx="5788152" cy="960120"/>
          </a:xfrm>
          <a:prstGeom prst="roundRect">
            <a:avLst>
              <a:gd name="adj" fmla="val 17143"/>
            </a:avLst>
          </a:prstGeom>
          <a:solidFill>
            <a:srgbClr val="F3F4F6"/>
          </a:solidFill>
          <a:ln/>
        </p:spPr>
      </p:sp>
      <p:sp>
        <p:nvSpPr>
          <p:cNvPr id="15" name="s8-rect-13"/>
          <p:cNvSpPr/>
          <p:nvPr/>
        </p:nvSpPr>
        <p:spPr>
          <a:xfrm>
            <a:off x="6080760" y="3447288"/>
            <a:ext cx="457200" cy="457200"/>
          </a:xfrm>
          <a:prstGeom prst="ellipse">
            <a:avLst/>
          </a:prstGeom>
          <a:solidFill>
            <a:srgbClr val="9A0002"/>
          </a:solidFill>
          <a:ln/>
        </p:spPr>
      </p:sp>
      <p:sp>
        <p:nvSpPr>
          <p:cNvPr id="16" name="s8-text-14"/>
          <p:cNvSpPr txBox="1"/>
          <p:nvPr/>
        </p:nvSpPr>
        <p:spPr>
          <a:xfrm>
            <a:off x="6080760" y="344728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7" name="s8-text-15"/>
          <p:cNvSpPr txBox="1"/>
          <p:nvPr/>
        </p:nvSpPr>
        <p:spPr>
          <a:xfrm>
            <a:off x="6766560" y="3328416"/>
            <a:ext cx="4663440" cy="347472"/>
          </a:xfrm>
          <a:prstGeom prst="rect">
            <a:avLst/>
          </a:prstGeom>
          <a:noFill/>
          <a:ln/>
        </p:spPr>
        <p:txBody>
          <a:bodyPr wrap="square" lIns="0" tIns="0" rIns="0" bIns="0" rtlCol="0" anchor="t"/>
          <a:lstStyle/>
          <a:p>
            <a:pPr algn="l" indent="0" marL="0">
              <a:buNone/>
            </a:pPr>
            <a:r>
              <a:rPr lang="en-US" sz="1900" b="1" dirty="0">
                <a:solidFill>
                  <a:srgbClr val="17191D"/>
                </a:solidFill>
                <a:latin typeface="Arial" pitchFamily="34" charset="0"/>
                <a:ea typeface="Arial" pitchFamily="34" charset="-122"/>
                <a:cs typeface="Arial" pitchFamily="34" charset="-120"/>
              </a:rPr>
              <a:t>You accept</a:t>
            </a:r>
            <a:endParaRPr lang="en-US" sz="1900" dirty="0"/>
          </a:p>
        </p:txBody>
      </p:sp>
      <p:sp>
        <p:nvSpPr>
          <p:cNvPr id="18" name="s8-text-16"/>
          <p:cNvSpPr txBox="1"/>
          <p:nvPr/>
        </p:nvSpPr>
        <p:spPr>
          <a:xfrm>
            <a:off x="6766560" y="3694176"/>
            <a:ext cx="4663440" cy="384048"/>
          </a:xfrm>
          <a:prstGeom prst="rect">
            <a:avLst/>
          </a:prstGeom>
          <a:noFill/>
          <a:ln/>
        </p:spPr>
        <p:txBody>
          <a:bodyPr wrap="square" lIns="0" tIns="0" rIns="0" bIns="0" rtlCol="0" anchor="t"/>
          <a:lstStyle/>
          <a:p>
            <a:pPr algn="l" indent="0" marL="0">
              <a:buNone/>
            </a:pPr>
            <a:r>
              <a:rPr lang="en-US" sz="1500" dirty="0">
                <a:solidFill>
                  <a:srgbClr val="555A63"/>
                </a:solidFill>
                <a:latin typeface="Arial" pitchFamily="34" charset="0"/>
                <a:ea typeface="Arial" pitchFamily="34" charset="-122"/>
                <a:cs typeface="Arial" pitchFamily="34" charset="-120"/>
              </a:rPr>
              <a:t>The held amount is taken. The booking is confirmed.</a:t>
            </a:r>
            <a:endParaRPr lang="en-US" sz="1500" dirty="0"/>
          </a:p>
        </p:txBody>
      </p:sp>
      <p:sp>
        <p:nvSpPr>
          <p:cNvPr id="19" name="s8-arrow-17"/>
          <p:cNvSpPr/>
          <p:nvPr/>
        </p:nvSpPr>
        <p:spPr>
          <a:xfrm>
            <a:off x="6190488" y="4178808"/>
            <a:ext cx="237744" cy="237744"/>
          </a:xfrm>
          <a:prstGeom prst="downArrow">
            <a:avLst/>
          </a:prstGeom>
          <a:solidFill>
            <a:srgbClr val="C8494B"/>
          </a:solidFill>
          <a:ln/>
        </p:spPr>
      </p:sp>
      <p:sp>
        <p:nvSpPr>
          <p:cNvPr id="20" name="s8-rect-18"/>
          <p:cNvSpPr/>
          <p:nvPr/>
        </p:nvSpPr>
        <p:spPr>
          <a:xfrm>
            <a:off x="5852160" y="4434840"/>
            <a:ext cx="5788152" cy="960120"/>
          </a:xfrm>
          <a:prstGeom prst="roundRect">
            <a:avLst>
              <a:gd name="adj" fmla="val 17143"/>
            </a:avLst>
          </a:prstGeom>
          <a:solidFill>
            <a:srgbClr val="F3F4F6"/>
          </a:solidFill>
          <a:ln/>
        </p:spPr>
      </p:sp>
      <p:sp>
        <p:nvSpPr>
          <p:cNvPr id="21" name="s8-rect-19"/>
          <p:cNvSpPr/>
          <p:nvPr/>
        </p:nvSpPr>
        <p:spPr>
          <a:xfrm>
            <a:off x="6080760" y="4681728"/>
            <a:ext cx="457200" cy="457200"/>
          </a:xfrm>
          <a:prstGeom prst="ellipse">
            <a:avLst/>
          </a:prstGeom>
          <a:solidFill>
            <a:srgbClr val="9A0002"/>
          </a:solidFill>
          <a:ln/>
        </p:spPr>
      </p:sp>
      <p:sp>
        <p:nvSpPr>
          <p:cNvPr id="22" name="s8-text-20"/>
          <p:cNvSpPr txBox="1"/>
          <p:nvPr/>
        </p:nvSpPr>
        <p:spPr>
          <a:xfrm>
            <a:off x="6080760" y="468172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3" name="s8-text-21"/>
          <p:cNvSpPr txBox="1"/>
          <p:nvPr/>
        </p:nvSpPr>
        <p:spPr>
          <a:xfrm>
            <a:off x="6766560" y="4562856"/>
            <a:ext cx="4663440" cy="347472"/>
          </a:xfrm>
          <a:prstGeom prst="rect">
            <a:avLst/>
          </a:prstGeom>
          <a:noFill/>
          <a:ln/>
        </p:spPr>
        <p:txBody>
          <a:bodyPr wrap="square" lIns="0" tIns="0" rIns="0" bIns="0" rtlCol="0" anchor="t"/>
          <a:lstStyle/>
          <a:p>
            <a:pPr algn="l" indent="0" marL="0">
              <a:buNone/>
            </a:pPr>
            <a:r>
              <a:rPr lang="en-US" sz="1900" b="1" dirty="0">
                <a:solidFill>
                  <a:srgbClr val="17191D"/>
                </a:solidFill>
                <a:latin typeface="Arial" pitchFamily="34" charset="0"/>
                <a:ea typeface="Arial" pitchFamily="34" charset="-122"/>
                <a:cs typeface="Arial" pitchFamily="34" charset="-120"/>
              </a:rPr>
              <a:t>You decline, or time runs out</a:t>
            </a:r>
            <a:endParaRPr lang="en-US" sz="1900" dirty="0"/>
          </a:p>
        </p:txBody>
      </p:sp>
      <p:sp>
        <p:nvSpPr>
          <p:cNvPr id="24" name="s8-text-22"/>
          <p:cNvSpPr txBox="1"/>
          <p:nvPr/>
        </p:nvSpPr>
        <p:spPr>
          <a:xfrm>
            <a:off x="6766560" y="4928616"/>
            <a:ext cx="4663440" cy="384048"/>
          </a:xfrm>
          <a:prstGeom prst="rect">
            <a:avLst/>
          </a:prstGeom>
          <a:noFill/>
          <a:ln/>
        </p:spPr>
        <p:txBody>
          <a:bodyPr wrap="square" lIns="0" tIns="0" rIns="0" bIns="0" rtlCol="0" anchor="t"/>
          <a:lstStyle/>
          <a:p>
            <a:pPr algn="l" indent="0" marL="0">
              <a:buNone/>
            </a:pPr>
            <a:r>
              <a:rPr lang="en-US" sz="1500" dirty="0">
                <a:solidFill>
                  <a:srgbClr val="555A63"/>
                </a:solidFill>
                <a:latin typeface="Arial" pitchFamily="34" charset="0"/>
                <a:ea typeface="Arial" pitchFamily="34" charset="-122"/>
                <a:cs typeface="Arial" pitchFamily="34" charset="-120"/>
              </a:rPr>
              <a:t>The hold is released. No refunds to chase.</a:t>
            </a:r>
            <a:endParaRPr lang="en-US" sz="1500" dirty="0"/>
          </a:p>
        </p:txBody>
      </p:sp>
      <p:sp>
        <p:nvSpPr>
          <p:cNvPr id="25" name="s8-text-23"/>
          <p:cNvSpPr txBox="1"/>
          <p:nvPr/>
        </p:nvSpPr>
        <p:spPr>
          <a:xfrm>
            <a:off x="5852160" y="5623560"/>
            <a:ext cx="5788152" cy="365760"/>
          </a:xfrm>
          <a:prstGeom prst="rect">
            <a:avLst/>
          </a:prstGeom>
          <a:noFill/>
          <a:ln/>
        </p:spPr>
        <p:txBody>
          <a:bodyPr wrap="square" lIns="0" tIns="0" rIns="0" bIns="0" rtlCol="0" anchor="t"/>
          <a:lstStyle/>
          <a:p>
            <a:pPr algn="l" indent="0" marL="0">
              <a:buNone/>
            </a:pPr>
            <a:r>
              <a:rPr lang="en-US" sz="1400" i="1" dirty="0">
                <a:solidFill>
                  <a:srgbClr val="555A63"/>
                </a:solidFill>
                <a:latin typeface="Arial" pitchFamily="34" charset="0"/>
                <a:ea typeface="Arial" pitchFamily="34" charset="-122"/>
                <a:cs typeface="Arial" pitchFamily="34" charset="-120"/>
              </a:rPr>
              <a:t>Cars always ready? Use instant book, where your plan allows it.</a:t>
            </a:r>
            <a:endParaRPr lang="en-US" sz="1400" dirty="0"/>
          </a:p>
        </p:txBody>
      </p:sp>
      <p:sp>
        <p:nvSpPr>
          <p:cNvPr id="26" name="s8-text-24"/>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08 / 22</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9-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BENEFIT 5 · PAYOUTS AND STATEMENTS</a:t>
            </a:r>
            <a:endParaRPr lang="en-US" sz="1200" dirty="0"/>
          </a:p>
        </p:txBody>
      </p:sp>
      <p:sp>
        <p:nvSpPr>
          <p:cNvPr id="3" name="s9-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Clear money, paid to your bank</a:t>
            </a:r>
            <a:endParaRPr lang="en-US" sz="3400" dirty="0"/>
          </a:p>
        </p:txBody>
      </p:sp>
      <p:sp>
        <p:nvSpPr>
          <p:cNvPr id="4" name="s9-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You always know what you earned, what we took, and when you get paid.</a:t>
            </a:r>
            <a:endParaRPr lang="en-US" sz="1700" dirty="0"/>
          </a:p>
        </p:txBody>
      </p:sp>
      <p:pic>
        <p:nvPicPr>
          <p:cNvPr id="5" name="s9-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9-rect-4"/>
          <p:cNvSpPr/>
          <p:nvPr/>
        </p:nvSpPr>
        <p:spPr>
          <a:xfrm>
            <a:off x="548640" y="2057400"/>
            <a:ext cx="512064" cy="512064"/>
          </a:xfrm>
          <a:prstGeom prst="ellipse">
            <a:avLst/>
          </a:prstGeom>
          <a:solidFill>
            <a:srgbClr val="F3D9D6"/>
          </a:solidFill>
          <a:ln/>
        </p:spPr>
      </p:sp>
      <p:pic>
        <p:nvPicPr>
          <p:cNvPr id="7" name="s9-img-5" descr="check-circle-9A0002">    </p:cNvPr>
          <p:cNvPicPr>
            <a:picLocks noChangeAspect="1"/>
          </p:cNvPicPr>
          <p:nvPr/>
        </p:nvPicPr>
        <p:blipFill>
          <a:blip r:embed="rId2"/>
          <a:stretch>
            <a:fillRect/>
          </a:stretch>
        </p:blipFill>
        <p:spPr>
          <a:xfrm>
            <a:off x="676656" y="2185416"/>
            <a:ext cx="256032" cy="256032"/>
          </a:xfrm>
          <a:prstGeom prst="rect">
            <a:avLst/>
          </a:prstGeom>
        </p:spPr>
      </p:pic>
      <p:sp>
        <p:nvSpPr>
          <p:cNvPr id="8" name="s9-text-6"/>
          <p:cNvSpPr txBox="1"/>
          <p:nvPr/>
        </p:nvSpPr>
        <p:spPr>
          <a:xfrm>
            <a:off x="1280160" y="2029968"/>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Most money comes at pickup</a:t>
            </a:r>
            <a:endParaRPr lang="en-US" sz="1800" dirty="0"/>
          </a:p>
        </p:txBody>
      </p:sp>
      <p:sp>
        <p:nvSpPr>
          <p:cNvPr id="9" name="s9-text-7"/>
          <p:cNvSpPr txBox="1"/>
          <p:nvPr/>
        </p:nvSpPr>
        <p:spPr>
          <a:xfrm>
            <a:off x="1280160" y="2368296"/>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The customer pays you directly: cash, card, CliQ or a payment link.</a:t>
            </a:r>
            <a:endParaRPr lang="en-US" sz="1400" dirty="0"/>
          </a:p>
        </p:txBody>
      </p:sp>
      <p:sp>
        <p:nvSpPr>
          <p:cNvPr id="10" name="s9-rect-8"/>
          <p:cNvSpPr/>
          <p:nvPr/>
        </p:nvSpPr>
        <p:spPr>
          <a:xfrm>
            <a:off x="548640" y="3044952"/>
            <a:ext cx="512064" cy="512064"/>
          </a:xfrm>
          <a:prstGeom prst="ellipse">
            <a:avLst/>
          </a:prstGeom>
          <a:solidFill>
            <a:srgbClr val="F3D9D6"/>
          </a:solidFill>
          <a:ln/>
        </p:spPr>
      </p:sp>
      <p:pic>
        <p:nvPicPr>
          <p:cNvPr id="11" name="s9-img-9" descr="sync-9A0002">    </p:cNvPr>
          <p:cNvPicPr>
            <a:picLocks noChangeAspect="1"/>
          </p:cNvPicPr>
          <p:nvPr/>
        </p:nvPicPr>
        <p:blipFill>
          <a:blip r:embed="rId3"/>
          <a:stretch>
            <a:fillRect/>
          </a:stretch>
        </p:blipFill>
        <p:spPr>
          <a:xfrm>
            <a:off x="676656" y="3172968"/>
            <a:ext cx="256032" cy="256032"/>
          </a:xfrm>
          <a:prstGeom prst="rect">
            <a:avLst/>
          </a:prstGeom>
        </p:spPr>
      </p:pic>
      <p:sp>
        <p:nvSpPr>
          <p:cNvPr id="12" name="s9-text-10"/>
          <p:cNvSpPr txBox="1"/>
          <p:nvPr/>
        </p:nvSpPr>
        <p:spPr>
          <a:xfrm>
            <a:off x="1280160" y="3017520"/>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Monthly payouts</a:t>
            </a:r>
            <a:endParaRPr lang="en-US" sz="1800" dirty="0"/>
          </a:p>
        </p:txBody>
      </p:sp>
      <p:sp>
        <p:nvSpPr>
          <p:cNvPr id="13" name="s9-text-11"/>
          <p:cNvSpPr txBox="1"/>
          <p:nvPr/>
        </p:nvSpPr>
        <p:spPr>
          <a:xfrm>
            <a:off x="1280160" y="3355848"/>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Your YorDrive balance goes to your bank (IBAN) or CliQ every month.</a:t>
            </a:r>
            <a:endParaRPr lang="en-US" sz="1400" dirty="0"/>
          </a:p>
        </p:txBody>
      </p:sp>
      <p:sp>
        <p:nvSpPr>
          <p:cNvPr id="14" name="s9-rect-12"/>
          <p:cNvSpPr/>
          <p:nvPr/>
        </p:nvSpPr>
        <p:spPr>
          <a:xfrm>
            <a:off x="548640" y="4032504"/>
            <a:ext cx="512064" cy="512064"/>
          </a:xfrm>
          <a:prstGeom prst="ellipse">
            <a:avLst/>
          </a:prstGeom>
          <a:solidFill>
            <a:srgbClr val="F3D9D6"/>
          </a:solidFill>
          <a:ln/>
        </p:spPr>
      </p:sp>
      <p:pic>
        <p:nvPicPr>
          <p:cNvPr id="15" name="s9-img-13" descr="arrow-up-right-9A0002">    </p:cNvPr>
          <p:cNvPicPr>
            <a:picLocks noChangeAspect="1"/>
          </p:cNvPicPr>
          <p:nvPr/>
        </p:nvPicPr>
        <p:blipFill>
          <a:blip r:embed="rId4"/>
          <a:stretch>
            <a:fillRect/>
          </a:stretch>
        </p:blipFill>
        <p:spPr>
          <a:xfrm>
            <a:off x="676656" y="4160520"/>
            <a:ext cx="256032" cy="256032"/>
          </a:xfrm>
          <a:prstGeom prst="rect">
            <a:avLst/>
          </a:prstGeom>
        </p:spPr>
      </p:pic>
      <p:sp>
        <p:nvSpPr>
          <p:cNvPr id="16" name="s9-text-14"/>
          <p:cNvSpPr txBox="1"/>
          <p:nvPr/>
        </p:nvSpPr>
        <p:spPr>
          <a:xfrm>
            <a:off x="1280160" y="4005072"/>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Payout on request</a:t>
            </a:r>
            <a:endParaRPr lang="en-US" sz="1800" dirty="0"/>
          </a:p>
        </p:txBody>
      </p:sp>
      <p:sp>
        <p:nvSpPr>
          <p:cNvPr id="17" name="s9-text-15"/>
          <p:cNvSpPr txBox="1"/>
          <p:nvPr/>
        </p:nvSpPr>
        <p:spPr>
          <a:xfrm>
            <a:off x="1280160" y="4343400"/>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Need it sooner? Ask for a payout any time from the dashboard.</a:t>
            </a:r>
            <a:endParaRPr lang="en-US" sz="1400" dirty="0"/>
          </a:p>
        </p:txBody>
      </p:sp>
      <p:sp>
        <p:nvSpPr>
          <p:cNvPr id="18" name="s9-rect-16"/>
          <p:cNvSpPr/>
          <p:nvPr/>
        </p:nvSpPr>
        <p:spPr>
          <a:xfrm>
            <a:off x="548640" y="5020056"/>
            <a:ext cx="512064" cy="512064"/>
          </a:xfrm>
          <a:prstGeom prst="ellipse">
            <a:avLst/>
          </a:prstGeom>
          <a:solidFill>
            <a:srgbClr val="F3D9D6"/>
          </a:solidFill>
          <a:ln/>
        </p:spPr>
      </p:sp>
      <p:pic>
        <p:nvPicPr>
          <p:cNvPr id="19" name="s9-img-17" descr="receipt-9A0002">    </p:cNvPr>
          <p:cNvPicPr>
            <a:picLocks noChangeAspect="1"/>
          </p:cNvPicPr>
          <p:nvPr/>
        </p:nvPicPr>
        <p:blipFill>
          <a:blip r:embed="rId5"/>
          <a:stretch>
            <a:fillRect/>
          </a:stretch>
        </p:blipFill>
        <p:spPr>
          <a:xfrm>
            <a:off x="676656" y="5148072"/>
            <a:ext cx="256032" cy="256032"/>
          </a:xfrm>
          <a:prstGeom prst="rect">
            <a:avLst/>
          </a:prstGeom>
        </p:spPr>
      </p:pic>
      <p:sp>
        <p:nvSpPr>
          <p:cNvPr id="20" name="s9-text-18"/>
          <p:cNvSpPr txBox="1"/>
          <p:nvPr/>
        </p:nvSpPr>
        <p:spPr>
          <a:xfrm>
            <a:off x="1280160" y="4992624"/>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A statement every month</a:t>
            </a:r>
            <a:endParaRPr lang="en-US" sz="1800" dirty="0"/>
          </a:p>
        </p:txBody>
      </p:sp>
      <p:sp>
        <p:nvSpPr>
          <p:cNvPr id="21" name="s9-text-19"/>
          <p:cNvSpPr txBox="1"/>
          <p:nvPr/>
        </p:nvSpPr>
        <p:spPr>
          <a:xfrm>
            <a:off x="1280160" y="5330952"/>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Every booking, fee and payout. Download as PDF, Excel or CSV.</a:t>
            </a:r>
            <a:endParaRPr lang="en-US" sz="1400" dirty="0"/>
          </a:p>
        </p:txBody>
      </p:sp>
      <p:sp>
        <p:nvSpPr>
          <p:cNvPr id="22" name="s9-rect-20"/>
          <p:cNvSpPr/>
          <p:nvPr/>
        </p:nvSpPr>
        <p:spPr>
          <a:xfrm>
            <a:off x="7040880" y="1965960"/>
            <a:ext cx="4599432" cy="4023360"/>
          </a:xfrm>
          <a:prstGeom prst="roundRect">
            <a:avLst>
              <a:gd name="adj" fmla="val 6818"/>
            </a:avLst>
          </a:prstGeom>
          <a:solidFill>
            <a:srgbClr val="F3F4F6"/>
          </a:solidFill>
          <a:ln/>
        </p:spPr>
      </p:sp>
      <p:pic>
        <p:nvPicPr>
          <p:cNvPr id="23" name="s9-img-21" descr="payouts">    </p:cNvPr>
          <p:cNvPicPr>
            <a:picLocks noChangeAspect="1"/>
          </p:cNvPicPr>
          <p:nvPr/>
        </p:nvPicPr>
        <p:blipFill>
          <a:blip r:embed="rId6"/>
          <a:stretch>
            <a:fillRect/>
          </a:stretch>
        </p:blipFill>
        <p:spPr>
          <a:xfrm>
            <a:off x="7040880" y="2444496"/>
            <a:ext cx="4599432" cy="3066288"/>
          </a:xfrm>
          <a:prstGeom prst="rect">
            <a:avLst/>
          </a:prstGeom>
        </p:spPr>
      </p:pic>
      <p:sp>
        <p:nvSpPr>
          <p:cNvPr id="24" name="s9-text-22"/>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09 / 22</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10-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BENEFIT 6 · REVIEWS AND TRUST</a:t>
            </a:r>
            <a:endParaRPr lang="en-US" sz="1200" dirty="0"/>
          </a:p>
        </p:txBody>
      </p:sp>
      <p:sp>
        <p:nvSpPr>
          <p:cNvPr id="3" name="s10-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Good service builds your name</a:t>
            </a:r>
            <a:endParaRPr lang="en-US" sz="3400" dirty="0"/>
          </a:p>
        </p:txBody>
      </p:sp>
      <p:sp>
        <p:nvSpPr>
          <p:cNvPr id="4" name="s10-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Happy customers leave reviews. Good reviews bring more customers.</a:t>
            </a:r>
            <a:endParaRPr lang="en-US" sz="1700" dirty="0"/>
          </a:p>
        </p:txBody>
      </p:sp>
      <p:pic>
        <p:nvPicPr>
          <p:cNvPr id="5" name="s10-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0-rect-4"/>
          <p:cNvSpPr/>
          <p:nvPr/>
        </p:nvSpPr>
        <p:spPr>
          <a:xfrm>
            <a:off x="548640" y="1965960"/>
            <a:ext cx="4937760" cy="4023360"/>
          </a:xfrm>
          <a:prstGeom prst="roundRect">
            <a:avLst>
              <a:gd name="adj" fmla="val 6818"/>
            </a:avLst>
          </a:prstGeom>
          <a:solidFill>
            <a:srgbClr val="F3F4F6"/>
          </a:solidFill>
          <a:ln/>
        </p:spPr>
      </p:sp>
      <p:pic>
        <p:nvPicPr>
          <p:cNvPr id="7" name="s10-img-5" descr="reviews">    </p:cNvPr>
          <p:cNvPicPr>
            <a:picLocks noChangeAspect="1"/>
          </p:cNvPicPr>
          <p:nvPr/>
        </p:nvPicPr>
        <p:blipFill>
          <a:blip r:embed="rId2"/>
          <a:stretch>
            <a:fillRect/>
          </a:stretch>
        </p:blipFill>
        <p:spPr>
          <a:xfrm>
            <a:off x="548640" y="2331720"/>
            <a:ext cx="4937760" cy="3291840"/>
          </a:xfrm>
          <a:prstGeom prst="rect">
            <a:avLst/>
          </a:prstGeom>
        </p:spPr>
      </p:pic>
      <p:sp>
        <p:nvSpPr>
          <p:cNvPr id="8" name="s10-rect-6"/>
          <p:cNvSpPr/>
          <p:nvPr/>
        </p:nvSpPr>
        <p:spPr>
          <a:xfrm>
            <a:off x="5852160" y="2057400"/>
            <a:ext cx="512064" cy="512064"/>
          </a:xfrm>
          <a:prstGeom prst="ellipse">
            <a:avLst/>
          </a:prstGeom>
          <a:solidFill>
            <a:srgbClr val="F3D9D6"/>
          </a:solidFill>
          <a:ln/>
        </p:spPr>
      </p:sp>
      <p:pic>
        <p:nvPicPr>
          <p:cNvPr id="9" name="s10-img-7" descr="star-filled-9A0002">    </p:cNvPr>
          <p:cNvPicPr>
            <a:picLocks noChangeAspect="1"/>
          </p:cNvPicPr>
          <p:nvPr/>
        </p:nvPicPr>
        <p:blipFill>
          <a:blip r:embed="rId3"/>
          <a:stretch>
            <a:fillRect/>
          </a:stretch>
        </p:blipFill>
        <p:spPr>
          <a:xfrm>
            <a:off x="5980176" y="2185416"/>
            <a:ext cx="256032" cy="256032"/>
          </a:xfrm>
          <a:prstGeom prst="rect">
            <a:avLst/>
          </a:prstGeom>
        </p:spPr>
      </p:pic>
      <p:sp>
        <p:nvSpPr>
          <p:cNvPr id="10" name="s10-text-8"/>
          <p:cNvSpPr txBox="1"/>
          <p:nvPr/>
        </p:nvSpPr>
        <p:spPr>
          <a:xfrm>
            <a:off x="6583680" y="2029968"/>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Real reviews only</a:t>
            </a:r>
            <a:endParaRPr lang="en-US" sz="1800" dirty="0"/>
          </a:p>
        </p:txBody>
      </p:sp>
      <p:sp>
        <p:nvSpPr>
          <p:cNvPr id="11" name="s10-text-9"/>
          <p:cNvSpPr txBox="1"/>
          <p:nvPr/>
        </p:nvSpPr>
        <p:spPr>
          <a:xfrm>
            <a:off x="6583680" y="2368296"/>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Only customers who finished a trip can leave a review.</a:t>
            </a:r>
            <a:endParaRPr lang="en-US" sz="1400" dirty="0"/>
          </a:p>
        </p:txBody>
      </p:sp>
      <p:sp>
        <p:nvSpPr>
          <p:cNvPr id="12" name="s10-rect-10"/>
          <p:cNvSpPr/>
          <p:nvPr/>
        </p:nvSpPr>
        <p:spPr>
          <a:xfrm>
            <a:off x="5852160" y="3044952"/>
            <a:ext cx="512064" cy="512064"/>
          </a:xfrm>
          <a:prstGeom prst="ellipse">
            <a:avLst/>
          </a:prstGeom>
          <a:solidFill>
            <a:srgbClr val="F3D9D6"/>
          </a:solidFill>
          <a:ln/>
        </p:spPr>
      </p:sp>
      <p:pic>
        <p:nvPicPr>
          <p:cNvPr id="13" name="s10-img-11" descr="check-circle-9A0002">    </p:cNvPr>
          <p:cNvPicPr>
            <a:picLocks noChangeAspect="1"/>
          </p:cNvPicPr>
          <p:nvPr/>
        </p:nvPicPr>
        <p:blipFill>
          <a:blip r:embed="rId4"/>
          <a:stretch>
            <a:fillRect/>
          </a:stretch>
        </p:blipFill>
        <p:spPr>
          <a:xfrm>
            <a:off x="5980176" y="3172968"/>
            <a:ext cx="256032" cy="256032"/>
          </a:xfrm>
          <a:prstGeom prst="rect">
            <a:avLst/>
          </a:prstGeom>
        </p:spPr>
      </p:pic>
      <p:sp>
        <p:nvSpPr>
          <p:cNvPr id="14" name="s10-text-12"/>
          <p:cNvSpPr txBox="1"/>
          <p:nvPr/>
        </p:nvSpPr>
        <p:spPr>
          <a:xfrm>
            <a:off x="6583680" y="3017520"/>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Three ratings</a:t>
            </a:r>
            <a:endParaRPr lang="en-US" sz="1800" dirty="0"/>
          </a:p>
        </p:txBody>
      </p:sp>
      <p:sp>
        <p:nvSpPr>
          <p:cNvPr id="15" name="s10-text-13"/>
          <p:cNvSpPr txBox="1"/>
          <p:nvPr/>
        </p:nvSpPr>
        <p:spPr>
          <a:xfrm>
            <a:off x="6583680" y="3355848"/>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The company, the car and the driver, after every trip.</a:t>
            </a:r>
            <a:endParaRPr lang="en-US" sz="1400" dirty="0"/>
          </a:p>
        </p:txBody>
      </p:sp>
      <p:sp>
        <p:nvSpPr>
          <p:cNvPr id="16" name="s10-rect-14"/>
          <p:cNvSpPr/>
          <p:nvPr/>
        </p:nvSpPr>
        <p:spPr>
          <a:xfrm>
            <a:off x="5852160" y="4032504"/>
            <a:ext cx="512064" cy="512064"/>
          </a:xfrm>
          <a:prstGeom prst="ellipse">
            <a:avLst/>
          </a:prstGeom>
          <a:solidFill>
            <a:srgbClr val="F3D9D6"/>
          </a:solidFill>
          <a:ln/>
        </p:spPr>
      </p:sp>
      <p:pic>
        <p:nvPicPr>
          <p:cNvPr id="17" name="s10-img-15" descr="pencil-9A0002">    </p:cNvPr>
          <p:cNvPicPr>
            <a:picLocks noChangeAspect="1"/>
          </p:cNvPicPr>
          <p:nvPr/>
        </p:nvPicPr>
        <p:blipFill>
          <a:blip r:embed="rId5"/>
          <a:stretch>
            <a:fillRect/>
          </a:stretch>
        </p:blipFill>
        <p:spPr>
          <a:xfrm>
            <a:off x="5980176" y="4160520"/>
            <a:ext cx="256032" cy="256032"/>
          </a:xfrm>
          <a:prstGeom prst="rect">
            <a:avLst/>
          </a:prstGeom>
        </p:spPr>
      </p:pic>
      <p:sp>
        <p:nvSpPr>
          <p:cNvPr id="18" name="s10-text-16"/>
          <p:cNvSpPr txBox="1"/>
          <p:nvPr/>
        </p:nvSpPr>
        <p:spPr>
          <a:xfrm>
            <a:off x="6583680" y="4005072"/>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Reply to every review</a:t>
            </a:r>
            <a:endParaRPr lang="en-US" sz="1800" dirty="0"/>
          </a:p>
        </p:txBody>
      </p:sp>
      <p:sp>
        <p:nvSpPr>
          <p:cNvPr id="19" name="s10-text-17"/>
          <p:cNvSpPr txBox="1"/>
          <p:nvPr/>
        </p:nvSpPr>
        <p:spPr>
          <a:xfrm>
            <a:off x="6583680" y="4343400"/>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Answer in public and show customers that you care.</a:t>
            </a:r>
            <a:endParaRPr lang="en-US" sz="1400" dirty="0"/>
          </a:p>
        </p:txBody>
      </p:sp>
      <p:sp>
        <p:nvSpPr>
          <p:cNvPr id="20" name="s10-rect-18"/>
          <p:cNvSpPr/>
          <p:nvPr/>
        </p:nvSpPr>
        <p:spPr>
          <a:xfrm>
            <a:off x="5852160" y="5020056"/>
            <a:ext cx="512064" cy="512064"/>
          </a:xfrm>
          <a:prstGeom prst="ellipse">
            <a:avLst/>
          </a:prstGeom>
          <a:solidFill>
            <a:srgbClr val="F3D9D6"/>
          </a:solidFill>
          <a:ln/>
        </p:spPr>
      </p:sp>
      <p:pic>
        <p:nvPicPr>
          <p:cNvPr id="21" name="s10-img-19" descr="scale-9A0002">    </p:cNvPr>
          <p:cNvPicPr>
            <a:picLocks noChangeAspect="1"/>
          </p:cNvPicPr>
          <p:nvPr/>
        </p:nvPicPr>
        <p:blipFill>
          <a:blip r:embed="rId6"/>
          <a:stretch>
            <a:fillRect/>
          </a:stretch>
        </p:blipFill>
        <p:spPr>
          <a:xfrm>
            <a:off x="5980176" y="5148072"/>
            <a:ext cx="256032" cy="256032"/>
          </a:xfrm>
          <a:prstGeom prst="rect">
            <a:avLst/>
          </a:prstGeom>
        </p:spPr>
      </p:pic>
      <p:sp>
        <p:nvSpPr>
          <p:cNvPr id="22" name="s10-text-20"/>
          <p:cNvSpPr txBox="1"/>
          <p:nvPr/>
        </p:nvSpPr>
        <p:spPr>
          <a:xfrm>
            <a:off x="6583680" y="4992624"/>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Fair both ways</a:t>
            </a:r>
            <a:endParaRPr lang="en-US" sz="1800" dirty="0"/>
          </a:p>
        </p:txBody>
      </p:sp>
      <p:sp>
        <p:nvSpPr>
          <p:cNvPr id="23" name="s10-text-21"/>
          <p:cNvSpPr txBox="1"/>
          <p:nvPr/>
        </p:nvSpPr>
        <p:spPr>
          <a:xfrm>
            <a:off x="6583680" y="5330952"/>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You rate customers too, privately, so bad customers are known.</a:t>
            </a:r>
            <a:endParaRPr lang="en-US" sz="1400" dirty="0"/>
          </a:p>
        </p:txBody>
      </p:sp>
      <p:sp>
        <p:nvSpPr>
          <p:cNvPr id="24" name="s10-text-22"/>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10 / 22</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11-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BENEFIT 7 · WEBSITE AND IPHONE APP</a:t>
            </a:r>
            <a:endParaRPr lang="en-US" sz="1200" dirty="0"/>
          </a:p>
        </p:txBody>
      </p:sp>
      <p:sp>
        <p:nvSpPr>
          <p:cNvPr id="3" name="s11-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Customers book in Arabic or English</a:t>
            </a:r>
            <a:endParaRPr lang="en-US" sz="3400" dirty="0"/>
          </a:p>
        </p:txBody>
      </p:sp>
      <p:sp>
        <p:nvSpPr>
          <p:cNvPr id="4" name="s11-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A modern website and iPhone app that make booking your car quick and easy.</a:t>
            </a:r>
            <a:endParaRPr lang="en-US" sz="1700" dirty="0"/>
          </a:p>
        </p:txBody>
      </p:sp>
      <p:pic>
        <p:nvPicPr>
          <p:cNvPr id="5" name="s11-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1-rect-4"/>
          <p:cNvSpPr/>
          <p:nvPr/>
        </p:nvSpPr>
        <p:spPr>
          <a:xfrm>
            <a:off x="548640" y="2057400"/>
            <a:ext cx="512064" cy="512064"/>
          </a:xfrm>
          <a:prstGeom prst="ellipse">
            <a:avLst/>
          </a:prstGeom>
          <a:solidFill>
            <a:srgbClr val="F3D9D6"/>
          </a:solidFill>
          <a:ln/>
        </p:spPr>
      </p:sp>
      <p:pic>
        <p:nvPicPr>
          <p:cNvPr id="7" name="s11-img-5" descr="smartphone-9A0002">    </p:cNvPr>
          <p:cNvPicPr>
            <a:picLocks noChangeAspect="1"/>
          </p:cNvPicPr>
          <p:nvPr/>
        </p:nvPicPr>
        <p:blipFill>
          <a:blip r:embed="rId2"/>
          <a:stretch>
            <a:fillRect/>
          </a:stretch>
        </p:blipFill>
        <p:spPr>
          <a:xfrm>
            <a:off x="676656" y="2185416"/>
            <a:ext cx="256032" cy="256032"/>
          </a:xfrm>
          <a:prstGeom prst="rect">
            <a:avLst/>
          </a:prstGeom>
        </p:spPr>
      </p:pic>
      <p:sp>
        <p:nvSpPr>
          <p:cNvPr id="8" name="s11-text-6"/>
          <p:cNvSpPr txBox="1"/>
          <p:nvPr/>
        </p:nvSpPr>
        <p:spPr>
          <a:xfrm>
            <a:off x="1280160" y="2029968"/>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Website and iPhone app</a:t>
            </a:r>
            <a:endParaRPr lang="en-US" sz="1800" dirty="0"/>
          </a:p>
        </p:txBody>
      </p:sp>
      <p:sp>
        <p:nvSpPr>
          <p:cNvPr id="9" name="s11-text-7"/>
          <p:cNvSpPr txBox="1"/>
          <p:nvPr/>
        </p:nvSpPr>
        <p:spPr>
          <a:xfrm>
            <a:off x="1280160" y="2368296"/>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The same cars and the same prices on both.</a:t>
            </a:r>
            <a:endParaRPr lang="en-US" sz="1400" dirty="0"/>
          </a:p>
        </p:txBody>
      </p:sp>
      <p:sp>
        <p:nvSpPr>
          <p:cNvPr id="10" name="s11-rect-8"/>
          <p:cNvSpPr/>
          <p:nvPr/>
        </p:nvSpPr>
        <p:spPr>
          <a:xfrm>
            <a:off x="548640" y="3044952"/>
            <a:ext cx="512064" cy="512064"/>
          </a:xfrm>
          <a:prstGeom prst="ellipse">
            <a:avLst/>
          </a:prstGeom>
          <a:solidFill>
            <a:srgbClr val="F3D9D6"/>
          </a:solidFill>
          <a:ln/>
        </p:spPr>
      </p:sp>
      <p:pic>
        <p:nvPicPr>
          <p:cNvPr id="11" name="s11-img-9" descr="split-9A0002">    </p:cNvPr>
          <p:cNvPicPr>
            <a:picLocks noChangeAspect="1"/>
          </p:cNvPicPr>
          <p:nvPr/>
        </p:nvPicPr>
        <p:blipFill>
          <a:blip r:embed="rId3"/>
          <a:stretch>
            <a:fillRect/>
          </a:stretch>
        </p:blipFill>
        <p:spPr>
          <a:xfrm>
            <a:off x="676656" y="3172968"/>
            <a:ext cx="256032" cy="256032"/>
          </a:xfrm>
          <a:prstGeom prst="rect">
            <a:avLst/>
          </a:prstGeom>
        </p:spPr>
      </p:pic>
      <p:sp>
        <p:nvSpPr>
          <p:cNvPr id="12" name="s11-text-10"/>
          <p:cNvSpPr txBox="1"/>
          <p:nvPr/>
        </p:nvSpPr>
        <p:spPr>
          <a:xfrm>
            <a:off x="1280160" y="3017520"/>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Arabic and English</a:t>
            </a:r>
            <a:endParaRPr lang="en-US" sz="1800" dirty="0"/>
          </a:p>
        </p:txBody>
      </p:sp>
      <p:sp>
        <p:nvSpPr>
          <p:cNvPr id="13" name="s11-text-11"/>
          <p:cNvSpPr txBox="1"/>
          <p:nvPr/>
        </p:nvSpPr>
        <p:spPr>
          <a:xfrm>
            <a:off x="1280160" y="3355848"/>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Full right-to-left Arabic on every screen, and full English.</a:t>
            </a:r>
            <a:endParaRPr lang="en-US" sz="1400" dirty="0"/>
          </a:p>
        </p:txBody>
      </p:sp>
      <p:sp>
        <p:nvSpPr>
          <p:cNvPr id="14" name="s11-rect-12"/>
          <p:cNvSpPr/>
          <p:nvPr/>
        </p:nvSpPr>
        <p:spPr>
          <a:xfrm>
            <a:off x="548640" y="4032504"/>
            <a:ext cx="512064" cy="512064"/>
          </a:xfrm>
          <a:prstGeom prst="ellipse">
            <a:avLst/>
          </a:prstGeom>
          <a:solidFill>
            <a:srgbClr val="F3D9D6"/>
          </a:solidFill>
          <a:ln/>
        </p:spPr>
      </p:sp>
      <p:pic>
        <p:nvPicPr>
          <p:cNvPr id="15" name="s11-img-13" descr="contrast-9A0002">    </p:cNvPr>
          <p:cNvPicPr>
            <a:picLocks noChangeAspect="1"/>
          </p:cNvPicPr>
          <p:nvPr/>
        </p:nvPicPr>
        <p:blipFill>
          <a:blip r:embed="rId4"/>
          <a:stretch>
            <a:fillRect/>
          </a:stretch>
        </p:blipFill>
        <p:spPr>
          <a:xfrm>
            <a:off x="676656" y="4160520"/>
            <a:ext cx="256032" cy="256032"/>
          </a:xfrm>
          <a:prstGeom prst="rect">
            <a:avLst/>
          </a:prstGeom>
        </p:spPr>
      </p:pic>
      <p:sp>
        <p:nvSpPr>
          <p:cNvPr id="16" name="s11-text-14"/>
          <p:cNvSpPr txBox="1"/>
          <p:nvPr/>
        </p:nvSpPr>
        <p:spPr>
          <a:xfrm>
            <a:off x="1280160" y="4005072"/>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Light and dark mode</a:t>
            </a:r>
            <a:endParaRPr lang="en-US" sz="1800" dirty="0"/>
          </a:p>
        </p:txBody>
      </p:sp>
      <p:sp>
        <p:nvSpPr>
          <p:cNvPr id="17" name="s11-text-15"/>
          <p:cNvSpPr txBox="1"/>
          <p:nvPr/>
        </p:nvSpPr>
        <p:spPr>
          <a:xfrm>
            <a:off x="1280160" y="4343400"/>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Easy to read, day or night, on any phone.</a:t>
            </a:r>
            <a:endParaRPr lang="en-US" sz="1400" dirty="0"/>
          </a:p>
        </p:txBody>
      </p:sp>
      <p:sp>
        <p:nvSpPr>
          <p:cNvPr id="18" name="s11-rect-16"/>
          <p:cNvSpPr/>
          <p:nvPr/>
        </p:nvSpPr>
        <p:spPr>
          <a:xfrm>
            <a:off x="548640" y="5020056"/>
            <a:ext cx="512064" cy="512064"/>
          </a:xfrm>
          <a:prstGeom prst="ellipse">
            <a:avLst/>
          </a:prstGeom>
          <a:solidFill>
            <a:srgbClr val="F3D9D6"/>
          </a:solidFill>
          <a:ln/>
        </p:spPr>
      </p:sp>
      <p:pic>
        <p:nvPicPr>
          <p:cNvPr id="19" name="s11-img-17" descr="check-circle-9A0002">    </p:cNvPr>
          <p:cNvPicPr>
            <a:picLocks noChangeAspect="1"/>
          </p:cNvPicPr>
          <p:nvPr/>
        </p:nvPicPr>
        <p:blipFill>
          <a:blip r:embed="rId5"/>
          <a:stretch>
            <a:fillRect/>
          </a:stretch>
        </p:blipFill>
        <p:spPr>
          <a:xfrm>
            <a:off x="676656" y="5148072"/>
            <a:ext cx="256032" cy="256032"/>
          </a:xfrm>
          <a:prstGeom prst="rect">
            <a:avLst/>
          </a:prstGeom>
        </p:spPr>
      </p:pic>
      <p:sp>
        <p:nvSpPr>
          <p:cNvPr id="20" name="s11-text-18"/>
          <p:cNvSpPr txBox="1"/>
          <p:nvPr/>
        </p:nvSpPr>
        <p:spPr>
          <a:xfrm>
            <a:off x="1280160" y="4992624"/>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Fast checkout</a:t>
            </a:r>
            <a:endParaRPr lang="en-US" sz="1800" dirty="0"/>
          </a:p>
        </p:txBody>
      </p:sp>
      <p:sp>
        <p:nvSpPr>
          <p:cNvPr id="21" name="s11-text-19"/>
          <p:cNvSpPr txBox="1"/>
          <p:nvPr/>
        </p:nvSpPr>
        <p:spPr>
          <a:xfrm>
            <a:off x="1280160" y="5330952"/>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Two steps to book, with Apple Pay or a card.</a:t>
            </a:r>
            <a:endParaRPr lang="en-US" sz="1400" dirty="0"/>
          </a:p>
        </p:txBody>
      </p:sp>
      <p:sp>
        <p:nvSpPr>
          <p:cNvPr id="22" name="s11-rect-20"/>
          <p:cNvSpPr/>
          <p:nvPr/>
        </p:nvSpPr>
        <p:spPr>
          <a:xfrm>
            <a:off x="7040880" y="1965960"/>
            <a:ext cx="4599432" cy="4023360"/>
          </a:xfrm>
          <a:prstGeom prst="roundRect">
            <a:avLst>
              <a:gd name="adj" fmla="val 6818"/>
            </a:avLst>
          </a:prstGeom>
          <a:solidFill>
            <a:srgbClr val="F3F4F6"/>
          </a:solidFill>
          <a:ln/>
        </p:spPr>
      </p:sp>
      <p:pic>
        <p:nvPicPr>
          <p:cNvPr id="23" name="s11-img-21" descr="apps">    </p:cNvPr>
          <p:cNvPicPr>
            <a:picLocks noChangeAspect="1"/>
          </p:cNvPicPr>
          <p:nvPr/>
        </p:nvPicPr>
        <p:blipFill>
          <a:blip r:embed="rId6"/>
          <a:stretch>
            <a:fillRect/>
          </a:stretch>
        </p:blipFill>
        <p:spPr>
          <a:xfrm>
            <a:off x="7040880" y="2444496"/>
            <a:ext cx="4599432" cy="3066288"/>
          </a:xfrm>
          <a:prstGeom prst="rect">
            <a:avLst/>
          </a:prstGeom>
        </p:spPr>
      </p:pic>
      <p:sp>
        <p:nvSpPr>
          <p:cNvPr id="24" name="s11-text-22"/>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11 / 22</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12-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BENEFIT 8 · YORDRIVE BUSINESS</a:t>
            </a:r>
            <a:endParaRPr lang="en-US" sz="1200" dirty="0"/>
          </a:p>
        </p:txBody>
      </p:sp>
      <p:sp>
        <p:nvSpPr>
          <p:cNvPr id="3" name="s12-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Your own booking website</a:t>
            </a:r>
            <a:endParaRPr lang="en-US" sz="3400" dirty="0"/>
          </a:p>
        </p:txBody>
      </p:sp>
      <p:sp>
        <p:nvSpPr>
          <p:cNvPr id="4" name="s12-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For rental companies: your own website, with your brand. Paid plans with a free trial.</a:t>
            </a:r>
            <a:endParaRPr lang="en-US" sz="1700" dirty="0"/>
          </a:p>
        </p:txBody>
      </p:sp>
      <p:pic>
        <p:nvPicPr>
          <p:cNvPr id="5" name="s12-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2-rect-4"/>
          <p:cNvSpPr/>
          <p:nvPr/>
        </p:nvSpPr>
        <p:spPr>
          <a:xfrm>
            <a:off x="548640" y="1965960"/>
            <a:ext cx="4937760" cy="4023360"/>
          </a:xfrm>
          <a:prstGeom prst="roundRect">
            <a:avLst>
              <a:gd name="adj" fmla="val 6818"/>
            </a:avLst>
          </a:prstGeom>
          <a:solidFill>
            <a:srgbClr val="F3F4F6"/>
          </a:solidFill>
          <a:ln/>
        </p:spPr>
      </p:sp>
      <p:pic>
        <p:nvPicPr>
          <p:cNvPr id="7" name="s12-img-5" descr="business-site">    </p:cNvPr>
          <p:cNvPicPr>
            <a:picLocks noChangeAspect="1"/>
          </p:cNvPicPr>
          <p:nvPr/>
        </p:nvPicPr>
        <p:blipFill>
          <a:blip r:embed="rId2"/>
          <a:stretch>
            <a:fillRect/>
          </a:stretch>
        </p:blipFill>
        <p:spPr>
          <a:xfrm>
            <a:off x="548640" y="2331720"/>
            <a:ext cx="4937760" cy="3291840"/>
          </a:xfrm>
          <a:prstGeom prst="rect">
            <a:avLst/>
          </a:prstGeom>
        </p:spPr>
      </p:pic>
      <p:sp>
        <p:nvSpPr>
          <p:cNvPr id="8" name="s12-rect-6"/>
          <p:cNvSpPr/>
          <p:nvPr/>
        </p:nvSpPr>
        <p:spPr>
          <a:xfrm>
            <a:off x="5852160" y="2011680"/>
            <a:ext cx="512064" cy="512064"/>
          </a:xfrm>
          <a:prstGeom prst="ellipse">
            <a:avLst/>
          </a:prstGeom>
          <a:solidFill>
            <a:srgbClr val="F3D9D6"/>
          </a:solidFill>
          <a:ln/>
        </p:spPr>
      </p:sp>
      <p:pic>
        <p:nvPicPr>
          <p:cNvPr id="9" name="s12-img-7" descr="pencil-9A0002">    </p:cNvPr>
          <p:cNvPicPr>
            <a:picLocks noChangeAspect="1"/>
          </p:cNvPicPr>
          <p:nvPr/>
        </p:nvPicPr>
        <p:blipFill>
          <a:blip r:embed="rId3"/>
          <a:stretch>
            <a:fillRect/>
          </a:stretch>
        </p:blipFill>
        <p:spPr>
          <a:xfrm>
            <a:off x="5980176" y="2139696"/>
            <a:ext cx="256032" cy="256032"/>
          </a:xfrm>
          <a:prstGeom prst="rect">
            <a:avLst/>
          </a:prstGeom>
        </p:spPr>
      </p:pic>
      <p:sp>
        <p:nvSpPr>
          <p:cNvPr id="10" name="s12-text-8"/>
          <p:cNvSpPr txBox="1"/>
          <p:nvPr/>
        </p:nvSpPr>
        <p:spPr>
          <a:xfrm>
            <a:off x="6583680" y="1984248"/>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Your brand</a:t>
            </a:r>
            <a:endParaRPr lang="en-US" sz="1800" dirty="0"/>
          </a:p>
        </p:txBody>
      </p:sp>
      <p:sp>
        <p:nvSpPr>
          <p:cNvPr id="11" name="s12-text-9"/>
          <p:cNvSpPr txBox="1"/>
          <p:nvPr/>
        </p:nvSpPr>
        <p:spPr>
          <a:xfrm>
            <a:off x="6583680" y="2322576"/>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Your logo, colours, photos and pages.</a:t>
            </a:r>
            <a:endParaRPr lang="en-US" sz="1400" dirty="0"/>
          </a:p>
        </p:txBody>
      </p:sp>
      <p:sp>
        <p:nvSpPr>
          <p:cNvPr id="12" name="s12-rect-10"/>
          <p:cNvSpPr/>
          <p:nvPr/>
        </p:nvSpPr>
        <p:spPr>
          <a:xfrm>
            <a:off x="5852160" y="2798064"/>
            <a:ext cx="512064" cy="512064"/>
          </a:xfrm>
          <a:prstGeom prst="ellipse">
            <a:avLst/>
          </a:prstGeom>
          <a:solidFill>
            <a:srgbClr val="F3D9D6"/>
          </a:solidFill>
          <a:ln/>
        </p:spPr>
      </p:sp>
      <p:pic>
        <p:nvPicPr>
          <p:cNvPr id="13" name="s12-img-11" descr="cloud-done-9A0002">    </p:cNvPr>
          <p:cNvPicPr>
            <a:picLocks noChangeAspect="1"/>
          </p:cNvPicPr>
          <p:nvPr/>
        </p:nvPicPr>
        <p:blipFill>
          <a:blip r:embed="rId4"/>
          <a:stretch>
            <a:fillRect/>
          </a:stretch>
        </p:blipFill>
        <p:spPr>
          <a:xfrm>
            <a:off x="5980176" y="2926080"/>
            <a:ext cx="256032" cy="256032"/>
          </a:xfrm>
          <a:prstGeom prst="rect">
            <a:avLst/>
          </a:prstGeom>
        </p:spPr>
      </p:pic>
      <p:sp>
        <p:nvSpPr>
          <p:cNvPr id="14" name="s12-text-12"/>
          <p:cNvSpPr txBox="1"/>
          <p:nvPr/>
        </p:nvSpPr>
        <p:spPr>
          <a:xfrm>
            <a:off x="6583680" y="2770632"/>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Your address</a:t>
            </a:r>
            <a:endParaRPr lang="en-US" sz="1800" dirty="0"/>
          </a:p>
        </p:txBody>
      </p:sp>
      <p:sp>
        <p:nvSpPr>
          <p:cNvPr id="15" name="s12-text-13"/>
          <p:cNvSpPr txBox="1"/>
          <p:nvPr/>
        </p:nvSpPr>
        <p:spPr>
          <a:xfrm>
            <a:off x="6583680" y="3108960"/>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yourname.yordrive.com or your own domain.</a:t>
            </a:r>
            <a:endParaRPr lang="en-US" sz="1400" dirty="0"/>
          </a:p>
        </p:txBody>
      </p:sp>
      <p:sp>
        <p:nvSpPr>
          <p:cNvPr id="16" name="s12-rect-14"/>
          <p:cNvSpPr/>
          <p:nvPr/>
        </p:nvSpPr>
        <p:spPr>
          <a:xfrm>
            <a:off x="5852160" y="3584448"/>
            <a:ext cx="512064" cy="512064"/>
          </a:xfrm>
          <a:prstGeom prst="ellipse">
            <a:avLst/>
          </a:prstGeom>
          <a:solidFill>
            <a:srgbClr val="F3D9D6"/>
          </a:solidFill>
          <a:ln/>
        </p:spPr>
      </p:sp>
      <p:pic>
        <p:nvPicPr>
          <p:cNvPr id="17" name="s12-img-15" descr="split-9A0002">    </p:cNvPr>
          <p:cNvPicPr>
            <a:picLocks noChangeAspect="1"/>
          </p:cNvPicPr>
          <p:nvPr/>
        </p:nvPicPr>
        <p:blipFill>
          <a:blip r:embed="rId5"/>
          <a:stretch>
            <a:fillRect/>
          </a:stretch>
        </p:blipFill>
        <p:spPr>
          <a:xfrm>
            <a:off x="5980176" y="3712464"/>
            <a:ext cx="256032" cy="256032"/>
          </a:xfrm>
          <a:prstGeom prst="rect">
            <a:avLst/>
          </a:prstGeom>
        </p:spPr>
      </p:pic>
      <p:sp>
        <p:nvSpPr>
          <p:cNvPr id="18" name="s12-text-16"/>
          <p:cNvSpPr txBox="1"/>
          <p:nvPr/>
        </p:nvSpPr>
        <p:spPr>
          <a:xfrm>
            <a:off x="6583680" y="3557016"/>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Your money, your choice</a:t>
            </a:r>
            <a:endParaRPr lang="en-US" sz="1800" dirty="0"/>
          </a:p>
        </p:txBody>
      </p:sp>
      <p:sp>
        <p:nvSpPr>
          <p:cNvPr id="19" name="s12-text-17"/>
          <p:cNvSpPr txBox="1"/>
          <p:nvPr/>
        </p:nvSpPr>
        <p:spPr>
          <a:xfrm>
            <a:off x="6583680" y="3895344"/>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Use your own payment gateway, or let YorDrive collect.</a:t>
            </a:r>
            <a:endParaRPr lang="en-US" sz="1400" dirty="0"/>
          </a:p>
        </p:txBody>
      </p:sp>
      <p:sp>
        <p:nvSpPr>
          <p:cNvPr id="20" name="s12-rect-18"/>
          <p:cNvSpPr/>
          <p:nvPr/>
        </p:nvSpPr>
        <p:spPr>
          <a:xfrm>
            <a:off x="5852160" y="4370832"/>
            <a:ext cx="512064" cy="512064"/>
          </a:xfrm>
          <a:prstGeom prst="ellipse">
            <a:avLst/>
          </a:prstGeom>
          <a:solidFill>
            <a:srgbClr val="F3D9D6"/>
          </a:solidFill>
          <a:ln/>
        </p:spPr>
      </p:sp>
      <p:pic>
        <p:nvPicPr>
          <p:cNvPr id="21" name="s12-img-19" descr="smartphone-9A0002">    </p:cNvPr>
          <p:cNvPicPr>
            <a:picLocks noChangeAspect="1"/>
          </p:cNvPicPr>
          <p:nvPr/>
        </p:nvPicPr>
        <p:blipFill>
          <a:blip r:embed="rId6"/>
          <a:stretch>
            <a:fillRect/>
          </a:stretch>
        </p:blipFill>
        <p:spPr>
          <a:xfrm>
            <a:off x="5980176" y="4498848"/>
            <a:ext cx="256032" cy="256032"/>
          </a:xfrm>
          <a:prstGeom prst="rect">
            <a:avLst/>
          </a:prstGeom>
        </p:spPr>
      </p:pic>
      <p:sp>
        <p:nvSpPr>
          <p:cNvPr id="22" name="s12-text-20"/>
          <p:cNvSpPr txBox="1"/>
          <p:nvPr/>
        </p:nvSpPr>
        <p:spPr>
          <a:xfrm>
            <a:off x="6583680" y="4343400"/>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Simple guest booking</a:t>
            </a:r>
            <a:endParaRPr lang="en-US" sz="1800" dirty="0"/>
          </a:p>
        </p:txBody>
      </p:sp>
      <p:sp>
        <p:nvSpPr>
          <p:cNvPr id="23" name="s12-text-21"/>
          <p:cNvSpPr txBox="1"/>
          <p:nvPr/>
        </p:nvSpPr>
        <p:spPr>
          <a:xfrm>
            <a:off x="6583680" y="4681728"/>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Car and dates, then name and phone, then one code.</a:t>
            </a:r>
            <a:endParaRPr lang="en-US" sz="1400" dirty="0"/>
          </a:p>
        </p:txBody>
      </p:sp>
      <p:sp>
        <p:nvSpPr>
          <p:cNvPr id="24" name="s12-rect-22"/>
          <p:cNvSpPr/>
          <p:nvPr/>
        </p:nvSpPr>
        <p:spPr>
          <a:xfrm>
            <a:off x="5852160" y="5157216"/>
            <a:ext cx="512064" cy="512064"/>
          </a:xfrm>
          <a:prstGeom prst="ellipse">
            <a:avLst/>
          </a:prstGeom>
          <a:solidFill>
            <a:srgbClr val="F3D9D6"/>
          </a:solidFill>
          <a:ln/>
        </p:spPr>
      </p:sp>
      <p:pic>
        <p:nvPicPr>
          <p:cNvPr id="25" name="s12-img-23" descr="route-9A0002">    </p:cNvPr>
          <p:cNvPicPr>
            <a:picLocks noChangeAspect="1"/>
          </p:cNvPicPr>
          <p:nvPr/>
        </p:nvPicPr>
        <p:blipFill>
          <a:blip r:embed="rId7"/>
          <a:stretch>
            <a:fillRect/>
          </a:stretch>
        </p:blipFill>
        <p:spPr>
          <a:xfrm>
            <a:off x="5980176" y="5285232"/>
            <a:ext cx="256032" cy="256032"/>
          </a:xfrm>
          <a:prstGeom prst="rect">
            <a:avLst/>
          </a:prstGeom>
        </p:spPr>
      </p:pic>
      <p:sp>
        <p:nvSpPr>
          <p:cNvPr id="26" name="s12-text-24"/>
          <p:cNvSpPr txBox="1"/>
          <p:nvPr/>
        </p:nvSpPr>
        <p:spPr>
          <a:xfrm>
            <a:off x="6583680" y="5129784"/>
            <a:ext cx="5056632"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With or without the marketplace</a:t>
            </a:r>
            <a:endParaRPr lang="en-US" sz="1800" dirty="0"/>
          </a:p>
        </p:txBody>
      </p:sp>
      <p:sp>
        <p:nvSpPr>
          <p:cNvPr id="27" name="s12-text-25"/>
          <p:cNvSpPr txBox="1"/>
          <p:nvPr/>
        </p:nvSpPr>
        <p:spPr>
          <a:xfrm>
            <a:off x="6583680" y="5468112"/>
            <a:ext cx="5056632"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Choose per car where it is listed, and its price.</a:t>
            </a:r>
            <a:endParaRPr lang="en-US" sz="1400" dirty="0"/>
          </a:p>
        </p:txBody>
      </p:sp>
      <p:sp>
        <p:nvSpPr>
          <p:cNvPr id="28" name="s12-text-26"/>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12 / 22</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13-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SECURITY AND SAFETY</a:t>
            </a:r>
            <a:endParaRPr lang="en-US" sz="1200" dirty="0"/>
          </a:p>
        </p:txBody>
      </p:sp>
      <p:sp>
        <p:nvSpPr>
          <p:cNvPr id="3" name="s13-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Safe for you, your cars and your money</a:t>
            </a:r>
            <a:endParaRPr lang="en-US" sz="3400" dirty="0"/>
          </a:p>
        </p:txBody>
      </p:sp>
      <p:sp>
        <p:nvSpPr>
          <p:cNvPr id="4" name="s13-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Every person, car and payment is checked, so you can rent with confidence.</a:t>
            </a:r>
            <a:endParaRPr lang="en-US" sz="1700" dirty="0"/>
          </a:p>
        </p:txBody>
      </p:sp>
      <p:pic>
        <p:nvPicPr>
          <p:cNvPr id="5" name="s13-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3-rect-4"/>
          <p:cNvSpPr/>
          <p:nvPr/>
        </p:nvSpPr>
        <p:spPr>
          <a:xfrm>
            <a:off x="548640" y="1965960"/>
            <a:ext cx="2971800" cy="1225296"/>
          </a:xfrm>
          <a:prstGeom prst="roundRect">
            <a:avLst>
              <a:gd name="adj" fmla="val 13433"/>
            </a:avLst>
          </a:prstGeom>
          <a:solidFill>
            <a:srgbClr val="F3F4F6"/>
          </a:solidFill>
          <a:ln/>
        </p:spPr>
      </p:sp>
      <p:sp>
        <p:nvSpPr>
          <p:cNvPr id="7" name="s13-rect-5"/>
          <p:cNvSpPr/>
          <p:nvPr/>
        </p:nvSpPr>
        <p:spPr>
          <a:xfrm>
            <a:off x="749808" y="2148840"/>
            <a:ext cx="438912" cy="438912"/>
          </a:xfrm>
          <a:prstGeom prst="ellipse">
            <a:avLst/>
          </a:prstGeom>
          <a:solidFill>
            <a:srgbClr val="F3D9D6"/>
          </a:solidFill>
          <a:ln/>
        </p:spPr>
      </p:sp>
      <p:pic>
        <p:nvPicPr>
          <p:cNvPr id="8" name="s13-img-6" descr="check-circle-9A0002">    </p:cNvPr>
          <p:cNvPicPr>
            <a:picLocks noChangeAspect="1"/>
          </p:cNvPicPr>
          <p:nvPr/>
        </p:nvPicPr>
        <p:blipFill>
          <a:blip r:embed="rId2"/>
          <a:stretch>
            <a:fillRect/>
          </a:stretch>
        </p:blipFill>
        <p:spPr>
          <a:xfrm>
            <a:off x="859536" y="2258568"/>
            <a:ext cx="219456" cy="219456"/>
          </a:xfrm>
          <a:prstGeom prst="rect">
            <a:avLst/>
          </a:prstGeom>
        </p:spPr>
      </p:pic>
      <p:sp>
        <p:nvSpPr>
          <p:cNvPr id="9" name="s13-text-7"/>
          <p:cNvSpPr txBox="1"/>
          <p:nvPr/>
        </p:nvSpPr>
        <p:spPr>
          <a:xfrm>
            <a:off x="1325880" y="2130552"/>
            <a:ext cx="2011680" cy="475488"/>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Verified partners and cars</a:t>
            </a:r>
            <a:endParaRPr lang="en-US" sz="1600" dirty="0"/>
          </a:p>
        </p:txBody>
      </p:sp>
      <p:sp>
        <p:nvSpPr>
          <p:cNvPr id="10" name="s13-text-8"/>
          <p:cNvSpPr txBox="1"/>
          <p:nvPr/>
        </p:nvSpPr>
        <p:spPr>
          <a:xfrm>
            <a:off x="749808" y="2660904"/>
            <a:ext cx="2569464" cy="475488"/>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Every partner, car and driver is checked.</a:t>
            </a:r>
            <a:endParaRPr lang="en-US" sz="1400" dirty="0"/>
          </a:p>
        </p:txBody>
      </p:sp>
      <p:sp>
        <p:nvSpPr>
          <p:cNvPr id="11" name="s13-rect-9"/>
          <p:cNvSpPr/>
          <p:nvPr/>
        </p:nvSpPr>
        <p:spPr>
          <a:xfrm>
            <a:off x="3749040" y="1965960"/>
            <a:ext cx="2971800" cy="1225296"/>
          </a:xfrm>
          <a:prstGeom prst="roundRect">
            <a:avLst>
              <a:gd name="adj" fmla="val 13433"/>
            </a:avLst>
          </a:prstGeom>
          <a:solidFill>
            <a:srgbClr val="F3F4F6"/>
          </a:solidFill>
          <a:ln/>
        </p:spPr>
      </p:sp>
      <p:sp>
        <p:nvSpPr>
          <p:cNvPr id="12" name="s13-rect-10"/>
          <p:cNvSpPr/>
          <p:nvPr/>
        </p:nvSpPr>
        <p:spPr>
          <a:xfrm>
            <a:off x="3950208" y="2148840"/>
            <a:ext cx="438912" cy="438912"/>
          </a:xfrm>
          <a:prstGeom prst="ellipse">
            <a:avLst/>
          </a:prstGeom>
          <a:solidFill>
            <a:srgbClr val="F3D9D6"/>
          </a:solidFill>
          <a:ln/>
        </p:spPr>
      </p:sp>
      <p:pic>
        <p:nvPicPr>
          <p:cNvPr id="13" name="s13-img-11" descr="user-filled-9A0002">    </p:cNvPr>
          <p:cNvPicPr>
            <a:picLocks noChangeAspect="1"/>
          </p:cNvPicPr>
          <p:nvPr/>
        </p:nvPicPr>
        <p:blipFill>
          <a:blip r:embed="rId3"/>
          <a:stretch>
            <a:fillRect/>
          </a:stretch>
        </p:blipFill>
        <p:spPr>
          <a:xfrm>
            <a:off x="4059936" y="2258568"/>
            <a:ext cx="219456" cy="219456"/>
          </a:xfrm>
          <a:prstGeom prst="rect">
            <a:avLst/>
          </a:prstGeom>
        </p:spPr>
      </p:pic>
      <p:sp>
        <p:nvSpPr>
          <p:cNvPr id="14" name="s13-text-12"/>
          <p:cNvSpPr txBox="1"/>
          <p:nvPr/>
        </p:nvSpPr>
        <p:spPr>
          <a:xfrm>
            <a:off x="4526280" y="2130552"/>
            <a:ext cx="2011680" cy="475488"/>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Verified customers</a:t>
            </a:r>
            <a:endParaRPr lang="en-US" sz="1600" dirty="0"/>
          </a:p>
        </p:txBody>
      </p:sp>
      <p:sp>
        <p:nvSpPr>
          <p:cNvPr id="15" name="s13-text-13"/>
          <p:cNvSpPr txBox="1"/>
          <p:nvPr/>
        </p:nvSpPr>
        <p:spPr>
          <a:xfrm>
            <a:off x="3950208" y="2660904"/>
            <a:ext cx="2569464" cy="475488"/>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Phone-code sign-in and driver checks.</a:t>
            </a:r>
            <a:endParaRPr lang="en-US" sz="1400" dirty="0"/>
          </a:p>
        </p:txBody>
      </p:sp>
      <p:sp>
        <p:nvSpPr>
          <p:cNvPr id="16" name="s13-rect-14"/>
          <p:cNvSpPr/>
          <p:nvPr/>
        </p:nvSpPr>
        <p:spPr>
          <a:xfrm>
            <a:off x="548640" y="3337560"/>
            <a:ext cx="2971800" cy="1225296"/>
          </a:xfrm>
          <a:prstGeom prst="roundRect">
            <a:avLst>
              <a:gd name="adj" fmla="val 13433"/>
            </a:avLst>
          </a:prstGeom>
          <a:solidFill>
            <a:srgbClr val="F3F4F6"/>
          </a:solidFill>
          <a:ln/>
        </p:spPr>
      </p:sp>
      <p:sp>
        <p:nvSpPr>
          <p:cNvPr id="17" name="s13-rect-15"/>
          <p:cNvSpPr/>
          <p:nvPr/>
        </p:nvSpPr>
        <p:spPr>
          <a:xfrm>
            <a:off x="749808" y="3520440"/>
            <a:ext cx="438912" cy="438912"/>
          </a:xfrm>
          <a:prstGeom prst="ellipse">
            <a:avLst/>
          </a:prstGeom>
          <a:solidFill>
            <a:srgbClr val="F3D9D6"/>
          </a:solidFill>
          <a:ln/>
        </p:spPr>
      </p:sp>
      <p:pic>
        <p:nvPicPr>
          <p:cNvPr id="18" name="s13-img-16" descr="ban-9A0002">    </p:cNvPr>
          <p:cNvPicPr>
            <a:picLocks noChangeAspect="1"/>
          </p:cNvPicPr>
          <p:nvPr/>
        </p:nvPicPr>
        <p:blipFill>
          <a:blip r:embed="rId4"/>
          <a:stretch>
            <a:fillRect/>
          </a:stretch>
        </p:blipFill>
        <p:spPr>
          <a:xfrm>
            <a:off x="859536" y="3630168"/>
            <a:ext cx="219456" cy="219456"/>
          </a:xfrm>
          <a:prstGeom prst="rect">
            <a:avLst/>
          </a:prstGeom>
        </p:spPr>
      </p:pic>
      <p:sp>
        <p:nvSpPr>
          <p:cNvPr id="19" name="s13-text-17"/>
          <p:cNvSpPr txBox="1"/>
          <p:nvPr/>
        </p:nvSpPr>
        <p:spPr>
          <a:xfrm>
            <a:off x="1325880" y="3502152"/>
            <a:ext cx="2011680" cy="475488"/>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Fraud checks</a:t>
            </a:r>
            <a:endParaRPr lang="en-US" sz="1600" dirty="0"/>
          </a:p>
        </p:txBody>
      </p:sp>
      <p:sp>
        <p:nvSpPr>
          <p:cNvPr id="20" name="s13-text-18"/>
          <p:cNvSpPr txBox="1"/>
          <p:nvPr/>
        </p:nvSpPr>
        <p:spPr>
          <a:xfrm>
            <a:off x="749808" y="4032504"/>
            <a:ext cx="2569464" cy="475488"/>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Risky payments are stopped before they start.</a:t>
            </a:r>
            <a:endParaRPr lang="en-US" sz="1400" dirty="0"/>
          </a:p>
        </p:txBody>
      </p:sp>
      <p:sp>
        <p:nvSpPr>
          <p:cNvPr id="21" name="s13-rect-19"/>
          <p:cNvSpPr/>
          <p:nvPr/>
        </p:nvSpPr>
        <p:spPr>
          <a:xfrm>
            <a:off x="3749040" y="3337560"/>
            <a:ext cx="2971800" cy="1225296"/>
          </a:xfrm>
          <a:prstGeom prst="roundRect">
            <a:avLst>
              <a:gd name="adj" fmla="val 13433"/>
            </a:avLst>
          </a:prstGeom>
          <a:solidFill>
            <a:srgbClr val="F3F4F6"/>
          </a:solidFill>
          <a:ln/>
        </p:spPr>
      </p:sp>
      <p:sp>
        <p:nvSpPr>
          <p:cNvPr id="22" name="s13-rect-20"/>
          <p:cNvSpPr/>
          <p:nvPr/>
        </p:nvSpPr>
        <p:spPr>
          <a:xfrm>
            <a:off x="3950208" y="3520440"/>
            <a:ext cx="438912" cy="438912"/>
          </a:xfrm>
          <a:prstGeom prst="ellipse">
            <a:avLst/>
          </a:prstGeom>
          <a:solidFill>
            <a:srgbClr val="F3D9D6"/>
          </a:solidFill>
          <a:ln/>
        </p:spPr>
      </p:sp>
      <p:pic>
        <p:nvPicPr>
          <p:cNvPr id="23" name="s13-img-21" descr="eye-off-9A0002">    </p:cNvPr>
          <p:cNvPicPr>
            <a:picLocks noChangeAspect="1"/>
          </p:cNvPicPr>
          <p:nvPr/>
        </p:nvPicPr>
        <p:blipFill>
          <a:blip r:embed="rId5"/>
          <a:stretch>
            <a:fillRect/>
          </a:stretch>
        </p:blipFill>
        <p:spPr>
          <a:xfrm>
            <a:off x="4059936" y="3630168"/>
            <a:ext cx="219456" cy="219456"/>
          </a:xfrm>
          <a:prstGeom prst="rect">
            <a:avLst/>
          </a:prstGeom>
        </p:spPr>
      </p:pic>
      <p:sp>
        <p:nvSpPr>
          <p:cNvPr id="24" name="s13-text-22"/>
          <p:cNvSpPr txBox="1"/>
          <p:nvPr/>
        </p:nvSpPr>
        <p:spPr>
          <a:xfrm>
            <a:off x="4526280" y="3502152"/>
            <a:ext cx="2011680" cy="475488"/>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Private contacts</a:t>
            </a:r>
            <a:endParaRPr lang="en-US" sz="1600" dirty="0"/>
          </a:p>
        </p:txBody>
      </p:sp>
      <p:sp>
        <p:nvSpPr>
          <p:cNvPr id="25" name="s13-text-23"/>
          <p:cNvSpPr txBox="1"/>
          <p:nvPr/>
        </p:nvSpPr>
        <p:spPr>
          <a:xfrm>
            <a:off x="3950208" y="4032504"/>
            <a:ext cx="2569464" cy="475488"/>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Phone numbers show only after confirmation.</a:t>
            </a:r>
            <a:endParaRPr lang="en-US" sz="1400" dirty="0"/>
          </a:p>
        </p:txBody>
      </p:sp>
      <p:sp>
        <p:nvSpPr>
          <p:cNvPr id="26" name="s13-rect-24"/>
          <p:cNvSpPr/>
          <p:nvPr/>
        </p:nvSpPr>
        <p:spPr>
          <a:xfrm>
            <a:off x="548640" y="4709160"/>
            <a:ext cx="2971800" cy="1225296"/>
          </a:xfrm>
          <a:prstGeom prst="roundRect">
            <a:avLst>
              <a:gd name="adj" fmla="val 13433"/>
            </a:avLst>
          </a:prstGeom>
          <a:solidFill>
            <a:srgbClr val="F3F4F6"/>
          </a:solidFill>
          <a:ln/>
        </p:spPr>
      </p:sp>
      <p:sp>
        <p:nvSpPr>
          <p:cNvPr id="27" name="s13-rect-25"/>
          <p:cNvSpPr/>
          <p:nvPr/>
        </p:nvSpPr>
        <p:spPr>
          <a:xfrm>
            <a:off x="749808" y="4892040"/>
            <a:ext cx="438912" cy="438912"/>
          </a:xfrm>
          <a:prstGeom prst="ellipse">
            <a:avLst/>
          </a:prstGeom>
          <a:solidFill>
            <a:srgbClr val="F3D9D6"/>
          </a:solidFill>
          <a:ln/>
        </p:spPr>
      </p:sp>
      <p:pic>
        <p:nvPicPr>
          <p:cNvPr id="28" name="s13-img-26" descr="pencil-9A0002">    </p:cNvPr>
          <p:cNvPicPr>
            <a:picLocks noChangeAspect="1"/>
          </p:cNvPicPr>
          <p:nvPr/>
        </p:nvPicPr>
        <p:blipFill>
          <a:blip r:embed="rId6"/>
          <a:stretch>
            <a:fillRect/>
          </a:stretch>
        </p:blipFill>
        <p:spPr>
          <a:xfrm>
            <a:off x="859536" y="5001768"/>
            <a:ext cx="219456" cy="219456"/>
          </a:xfrm>
          <a:prstGeom prst="rect">
            <a:avLst/>
          </a:prstGeom>
        </p:spPr>
      </p:pic>
      <p:sp>
        <p:nvSpPr>
          <p:cNvPr id="29" name="s13-text-27"/>
          <p:cNvSpPr txBox="1"/>
          <p:nvPr/>
        </p:nvSpPr>
        <p:spPr>
          <a:xfrm>
            <a:off x="1325880" y="4873752"/>
            <a:ext cx="2011680" cy="475488"/>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Digital check-in and out</a:t>
            </a:r>
            <a:endParaRPr lang="en-US" sz="1600" dirty="0"/>
          </a:p>
        </p:txBody>
      </p:sp>
      <p:sp>
        <p:nvSpPr>
          <p:cNvPr id="30" name="s13-text-28"/>
          <p:cNvSpPr txBox="1"/>
          <p:nvPr/>
        </p:nvSpPr>
        <p:spPr>
          <a:xfrm>
            <a:off x="749808" y="5404104"/>
            <a:ext cx="2569464" cy="475488"/>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Photos and signatures at pickup and return.</a:t>
            </a:r>
            <a:endParaRPr lang="en-US" sz="1400" dirty="0"/>
          </a:p>
        </p:txBody>
      </p:sp>
      <p:sp>
        <p:nvSpPr>
          <p:cNvPr id="31" name="s13-rect-29"/>
          <p:cNvSpPr/>
          <p:nvPr/>
        </p:nvSpPr>
        <p:spPr>
          <a:xfrm>
            <a:off x="3749040" y="4709160"/>
            <a:ext cx="2971800" cy="1225296"/>
          </a:xfrm>
          <a:prstGeom prst="roundRect">
            <a:avLst>
              <a:gd name="adj" fmla="val 13433"/>
            </a:avLst>
          </a:prstGeom>
          <a:solidFill>
            <a:srgbClr val="F3F4F6"/>
          </a:solidFill>
          <a:ln/>
        </p:spPr>
      </p:sp>
      <p:sp>
        <p:nvSpPr>
          <p:cNvPr id="32" name="s13-rect-30"/>
          <p:cNvSpPr/>
          <p:nvPr/>
        </p:nvSpPr>
        <p:spPr>
          <a:xfrm>
            <a:off x="3950208" y="4892040"/>
            <a:ext cx="438912" cy="438912"/>
          </a:xfrm>
          <a:prstGeom prst="ellipse">
            <a:avLst/>
          </a:prstGeom>
          <a:solidFill>
            <a:srgbClr val="F3D9D6"/>
          </a:solidFill>
          <a:ln/>
        </p:spPr>
      </p:sp>
      <p:pic>
        <p:nvPicPr>
          <p:cNvPr id="33" name="s13-img-31" descr="receipt-9A0002">    </p:cNvPr>
          <p:cNvPicPr>
            <a:picLocks noChangeAspect="1"/>
          </p:cNvPicPr>
          <p:nvPr/>
        </p:nvPicPr>
        <p:blipFill>
          <a:blip r:embed="rId7"/>
          <a:stretch>
            <a:fillRect/>
          </a:stretch>
        </p:blipFill>
        <p:spPr>
          <a:xfrm>
            <a:off x="4059936" y="5001768"/>
            <a:ext cx="219456" cy="219456"/>
          </a:xfrm>
          <a:prstGeom prst="rect">
            <a:avLst/>
          </a:prstGeom>
        </p:spPr>
      </p:pic>
      <p:sp>
        <p:nvSpPr>
          <p:cNvPr id="34" name="s13-text-32"/>
          <p:cNvSpPr txBox="1"/>
          <p:nvPr/>
        </p:nvSpPr>
        <p:spPr>
          <a:xfrm>
            <a:off x="4526280" y="4873752"/>
            <a:ext cx="2011680" cy="475488"/>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Fair disputes</a:t>
            </a:r>
            <a:endParaRPr lang="en-US" sz="1600" dirty="0"/>
          </a:p>
        </p:txBody>
      </p:sp>
      <p:sp>
        <p:nvSpPr>
          <p:cNvPr id="35" name="s13-text-33"/>
          <p:cNvSpPr txBox="1"/>
          <p:nvPr/>
        </p:nvSpPr>
        <p:spPr>
          <a:xfrm>
            <a:off x="3950208" y="5404104"/>
            <a:ext cx="2569464" cy="475488"/>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Deposits and charges are kept with evidence.</a:t>
            </a:r>
            <a:endParaRPr lang="en-US" sz="1400" dirty="0"/>
          </a:p>
        </p:txBody>
      </p:sp>
      <p:sp>
        <p:nvSpPr>
          <p:cNvPr id="36" name="s13-rect-34"/>
          <p:cNvSpPr/>
          <p:nvPr/>
        </p:nvSpPr>
        <p:spPr>
          <a:xfrm>
            <a:off x="7040880" y="1965960"/>
            <a:ext cx="4599432" cy="4023360"/>
          </a:xfrm>
          <a:prstGeom prst="roundRect">
            <a:avLst>
              <a:gd name="adj" fmla="val 6818"/>
            </a:avLst>
          </a:prstGeom>
          <a:solidFill>
            <a:srgbClr val="F3F4F6"/>
          </a:solidFill>
          <a:ln/>
        </p:spPr>
      </p:sp>
      <p:pic>
        <p:nvPicPr>
          <p:cNvPr id="37" name="s13-img-35" descr="security">    </p:cNvPr>
          <p:cNvPicPr>
            <a:picLocks noChangeAspect="1"/>
          </p:cNvPicPr>
          <p:nvPr/>
        </p:nvPicPr>
        <p:blipFill>
          <a:blip r:embed="rId8"/>
          <a:stretch>
            <a:fillRect/>
          </a:stretch>
        </p:blipFill>
        <p:spPr>
          <a:xfrm>
            <a:off x="7040880" y="2444496"/>
            <a:ext cx="4599432" cy="3066288"/>
          </a:xfrm>
          <a:prstGeom prst="rect">
            <a:avLst/>
          </a:prstGeom>
        </p:spPr>
      </p:pic>
      <p:sp>
        <p:nvSpPr>
          <p:cNvPr id="38" name="s13-text-36"/>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13 / 22</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14-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CUSTOMER REACH</a:t>
            </a:r>
            <a:endParaRPr lang="en-US" sz="1200" dirty="0"/>
          </a:p>
        </p:txBody>
      </p:sp>
      <p:sp>
        <p:nvSpPr>
          <p:cNvPr id="3" name="s14-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Customers from Jordan and abroad</a:t>
            </a:r>
            <a:endParaRPr lang="en-US" sz="3400" dirty="0"/>
          </a:p>
        </p:txBody>
      </p:sp>
      <p:sp>
        <p:nvSpPr>
          <p:cNvPr id="4" name="s14-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We start in Amman and Queen Alia Airport. Aqaba comes next.</a:t>
            </a:r>
            <a:endParaRPr lang="en-US" sz="1700" dirty="0"/>
          </a:p>
        </p:txBody>
      </p:sp>
      <p:pic>
        <p:nvPicPr>
          <p:cNvPr id="5" name="s14-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4-rect-4"/>
          <p:cNvSpPr/>
          <p:nvPr/>
        </p:nvSpPr>
        <p:spPr>
          <a:xfrm>
            <a:off x="548640" y="2011680"/>
            <a:ext cx="512064" cy="512064"/>
          </a:xfrm>
          <a:prstGeom prst="ellipse">
            <a:avLst/>
          </a:prstGeom>
          <a:solidFill>
            <a:srgbClr val="F3D9D6"/>
          </a:solidFill>
          <a:ln/>
        </p:spPr>
      </p:sp>
      <p:pic>
        <p:nvPicPr>
          <p:cNvPr id="7" name="s14-img-5" descr="luggage-filled-9A0002">    </p:cNvPr>
          <p:cNvPicPr>
            <a:picLocks noChangeAspect="1"/>
          </p:cNvPicPr>
          <p:nvPr/>
        </p:nvPicPr>
        <p:blipFill>
          <a:blip r:embed="rId2"/>
          <a:stretch>
            <a:fillRect/>
          </a:stretch>
        </p:blipFill>
        <p:spPr>
          <a:xfrm>
            <a:off x="676656" y="2139696"/>
            <a:ext cx="256032" cy="256032"/>
          </a:xfrm>
          <a:prstGeom prst="rect">
            <a:avLst/>
          </a:prstGeom>
        </p:spPr>
      </p:pic>
      <p:sp>
        <p:nvSpPr>
          <p:cNvPr id="8" name="s14-text-6"/>
          <p:cNvSpPr txBox="1"/>
          <p:nvPr/>
        </p:nvSpPr>
        <p:spPr>
          <a:xfrm>
            <a:off x="1280160" y="1984248"/>
            <a:ext cx="5394960" cy="329184"/>
          </a:xfrm>
          <a:prstGeom prst="rect">
            <a:avLst/>
          </a:prstGeom>
          <a:noFill/>
          <a:ln/>
        </p:spPr>
        <p:txBody>
          <a:bodyPr wrap="square" lIns="0" tIns="0" rIns="0" bIns="0" rtlCol="0" anchor="t"/>
          <a:lstStyle/>
          <a:p>
            <a:pPr algn="l" indent="0" marL="0">
              <a:buNone/>
            </a:pPr>
            <a:r>
              <a:rPr lang="en-US" sz="1700" b="1" dirty="0">
                <a:solidFill>
                  <a:srgbClr val="17191D"/>
                </a:solidFill>
                <a:latin typeface="Arial" pitchFamily="34" charset="0"/>
                <a:ea typeface="Arial" pitchFamily="34" charset="-122"/>
                <a:cs typeface="Arial" pitchFamily="34" charset="-120"/>
              </a:rPr>
              <a:t>Jordanians abroad</a:t>
            </a:r>
            <a:endParaRPr lang="en-US" sz="1700" dirty="0"/>
          </a:p>
        </p:txBody>
      </p:sp>
      <p:sp>
        <p:nvSpPr>
          <p:cNvPr id="9" name="s14-text-7"/>
          <p:cNvSpPr txBox="1"/>
          <p:nvPr/>
        </p:nvSpPr>
        <p:spPr>
          <a:xfrm>
            <a:off x="1280160" y="2322576"/>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Home for the summer. Long rentals, family cars.</a:t>
            </a:r>
            <a:endParaRPr lang="en-US" sz="1400" dirty="0"/>
          </a:p>
        </p:txBody>
      </p:sp>
      <p:sp>
        <p:nvSpPr>
          <p:cNvPr id="10" name="s14-rect-8"/>
          <p:cNvSpPr/>
          <p:nvPr/>
        </p:nvSpPr>
        <p:spPr>
          <a:xfrm>
            <a:off x="548640" y="2798064"/>
            <a:ext cx="512064" cy="512064"/>
          </a:xfrm>
          <a:prstGeom prst="ellipse">
            <a:avLst/>
          </a:prstGeom>
          <a:solidFill>
            <a:srgbClr val="F3D9D6"/>
          </a:solidFill>
          <a:ln/>
        </p:spPr>
      </p:sp>
      <p:pic>
        <p:nvPicPr>
          <p:cNvPr id="11" name="s14-img-9" descr="luggage-9A0002">    </p:cNvPr>
          <p:cNvPicPr>
            <a:picLocks noChangeAspect="1"/>
          </p:cNvPicPr>
          <p:nvPr/>
        </p:nvPicPr>
        <p:blipFill>
          <a:blip r:embed="rId3"/>
          <a:stretch>
            <a:fillRect/>
          </a:stretch>
        </p:blipFill>
        <p:spPr>
          <a:xfrm>
            <a:off x="676656" y="2926080"/>
            <a:ext cx="256032" cy="256032"/>
          </a:xfrm>
          <a:prstGeom prst="rect">
            <a:avLst/>
          </a:prstGeom>
        </p:spPr>
      </p:pic>
      <p:sp>
        <p:nvSpPr>
          <p:cNvPr id="12" name="s14-text-10"/>
          <p:cNvSpPr txBox="1"/>
          <p:nvPr/>
        </p:nvSpPr>
        <p:spPr>
          <a:xfrm>
            <a:off x="1280160" y="2770632"/>
            <a:ext cx="5394960" cy="329184"/>
          </a:xfrm>
          <a:prstGeom prst="rect">
            <a:avLst/>
          </a:prstGeom>
          <a:noFill/>
          <a:ln/>
        </p:spPr>
        <p:txBody>
          <a:bodyPr wrap="square" lIns="0" tIns="0" rIns="0" bIns="0" rtlCol="0" anchor="t"/>
          <a:lstStyle/>
          <a:p>
            <a:pPr algn="l" indent="0" marL="0">
              <a:buNone/>
            </a:pPr>
            <a:r>
              <a:rPr lang="en-US" sz="1700" b="1" dirty="0">
                <a:solidFill>
                  <a:srgbClr val="17191D"/>
                </a:solidFill>
                <a:latin typeface="Arial" pitchFamily="34" charset="0"/>
                <a:ea typeface="Arial" pitchFamily="34" charset="-122"/>
                <a:cs typeface="Arial" pitchFamily="34" charset="-120"/>
              </a:rPr>
              <a:t>Gulf visitors</a:t>
            </a:r>
            <a:endParaRPr lang="en-US" sz="1700" dirty="0"/>
          </a:p>
        </p:txBody>
      </p:sp>
      <p:sp>
        <p:nvSpPr>
          <p:cNvPr id="13" name="s14-text-11"/>
          <p:cNvSpPr txBox="1"/>
          <p:nvPr/>
        </p:nvSpPr>
        <p:spPr>
          <a:xfrm>
            <a:off x="1280160" y="3108960"/>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Summer and Eid holidays. SUVs and cars with a driver.</a:t>
            </a:r>
            <a:endParaRPr lang="en-US" sz="1400" dirty="0"/>
          </a:p>
        </p:txBody>
      </p:sp>
      <p:sp>
        <p:nvSpPr>
          <p:cNvPr id="14" name="s14-rect-12"/>
          <p:cNvSpPr/>
          <p:nvPr/>
        </p:nvSpPr>
        <p:spPr>
          <a:xfrm>
            <a:off x="548640" y="3584448"/>
            <a:ext cx="512064" cy="512064"/>
          </a:xfrm>
          <a:prstGeom prst="ellipse">
            <a:avLst/>
          </a:prstGeom>
          <a:solidFill>
            <a:srgbClr val="F3D9D6"/>
          </a:solidFill>
          <a:ln/>
        </p:spPr>
      </p:sp>
      <p:pic>
        <p:nvPicPr>
          <p:cNvPr id="15" name="s14-img-13" descr="route-9A0002">    </p:cNvPr>
          <p:cNvPicPr>
            <a:picLocks noChangeAspect="1"/>
          </p:cNvPicPr>
          <p:nvPr/>
        </p:nvPicPr>
        <p:blipFill>
          <a:blip r:embed="rId4"/>
          <a:stretch>
            <a:fillRect/>
          </a:stretch>
        </p:blipFill>
        <p:spPr>
          <a:xfrm>
            <a:off x="676656" y="3712464"/>
            <a:ext cx="256032" cy="256032"/>
          </a:xfrm>
          <a:prstGeom prst="rect">
            <a:avLst/>
          </a:prstGeom>
        </p:spPr>
      </p:pic>
      <p:sp>
        <p:nvSpPr>
          <p:cNvPr id="16" name="s14-text-14"/>
          <p:cNvSpPr txBox="1"/>
          <p:nvPr/>
        </p:nvSpPr>
        <p:spPr>
          <a:xfrm>
            <a:off x="1280160" y="3557016"/>
            <a:ext cx="5394960" cy="329184"/>
          </a:xfrm>
          <a:prstGeom prst="rect">
            <a:avLst/>
          </a:prstGeom>
          <a:noFill/>
          <a:ln/>
        </p:spPr>
        <p:txBody>
          <a:bodyPr wrap="square" lIns="0" tIns="0" rIns="0" bIns="0" rtlCol="0" anchor="t"/>
          <a:lstStyle/>
          <a:p>
            <a:pPr algn="l" indent="0" marL="0">
              <a:buNone/>
            </a:pPr>
            <a:r>
              <a:rPr lang="en-US" sz="1700" b="1" dirty="0">
                <a:solidFill>
                  <a:srgbClr val="17191D"/>
                </a:solidFill>
                <a:latin typeface="Arial" pitchFamily="34" charset="0"/>
                <a:ea typeface="Arial" pitchFamily="34" charset="-122"/>
                <a:cs typeface="Arial" pitchFamily="34" charset="-120"/>
              </a:rPr>
              <a:t>Western tourists</a:t>
            </a:r>
            <a:endParaRPr lang="en-US" sz="1700" dirty="0"/>
          </a:p>
        </p:txBody>
      </p:sp>
      <p:sp>
        <p:nvSpPr>
          <p:cNvPr id="17" name="s14-text-15"/>
          <p:cNvSpPr txBox="1"/>
          <p:nvPr/>
        </p:nvSpPr>
        <p:spPr>
          <a:xfrm>
            <a:off x="1280160" y="3895344"/>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Spring and autumn road trips to Petra and Wadi Rum.</a:t>
            </a:r>
            <a:endParaRPr lang="en-US" sz="1400" dirty="0"/>
          </a:p>
        </p:txBody>
      </p:sp>
      <p:sp>
        <p:nvSpPr>
          <p:cNvPr id="18" name="s14-rect-16"/>
          <p:cNvSpPr/>
          <p:nvPr/>
        </p:nvSpPr>
        <p:spPr>
          <a:xfrm>
            <a:off x="548640" y="4370832"/>
            <a:ext cx="512064" cy="512064"/>
          </a:xfrm>
          <a:prstGeom prst="ellipse">
            <a:avLst/>
          </a:prstGeom>
          <a:solidFill>
            <a:srgbClr val="F3D9D6"/>
          </a:solidFill>
          <a:ln/>
        </p:spPr>
      </p:sp>
      <p:pic>
        <p:nvPicPr>
          <p:cNvPr id="19" name="s14-img-17" descr="heart-filled-9A0002">    </p:cNvPr>
          <p:cNvPicPr>
            <a:picLocks noChangeAspect="1"/>
          </p:cNvPicPr>
          <p:nvPr/>
        </p:nvPicPr>
        <p:blipFill>
          <a:blip r:embed="rId5"/>
          <a:stretch>
            <a:fillRect/>
          </a:stretch>
        </p:blipFill>
        <p:spPr>
          <a:xfrm>
            <a:off x="676656" y="4498848"/>
            <a:ext cx="256032" cy="256032"/>
          </a:xfrm>
          <a:prstGeom prst="rect">
            <a:avLst/>
          </a:prstGeom>
        </p:spPr>
      </p:pic>
      <p:sp>
        <p:nvSpPr>
          <p:cNvPr id="20" name="s14-text-18"/>
          <p:cNvSpPr txBox="1"/>
          <p:nvPr/>
        </p:nvSpPr>
        <p:spPr>
          <a:xfrm>
            <a:off x="1280160" y="4343400"/>
            <a:ext cx="5394960" cy="329184"/>
          </a:xfrm>
          <a:prstGeom prst="rect">
            <a:avLst/>
          </a:prstGeom>
          <a:noFill/>
          <a:ln/>
        </p:spPr>
        <p:txBody>
          <a:bodyPr wrap="square" lIns="0" tIns="0" rIns="0" bIns="0" rtlCol="0" anchor="t"/>
          <a:lstStyle/>
          <a:p>
            <a:pPr algn="l" indent="0" marL="0">
              <a:buNone/>
            </a:pPr>
            <a:r>
              <a:rPr lang="en-US" sz="1700" b="1" dirty="0">
                <a:solidFill>
                  <a:srgbClr val="17191D"/>
                </a:solidFill>
                <a:latin typeface="Arial" pitchFamily="34" charset="0"/>
                <a:ea typeface="Arial" pitchFamily="34" charset="-122"/>
                <a:cs typeface="Arial" pitchFamily="34" charset="-120"/>
              </a:rPr>
              <a:t>Residents</a:t>
            </a:r>
            <a:endParaRPr lang="en-US" sz="1700" dirty="0"/>
          </a:p>
        </p:txBody>
      </p:sp>
      <p:sp>
        <p:nvSpPr>
          <p:cNvPr id="21" name="s14-text-19"/>
          <p:cNvSpPr txBox="1"/>
          <p:nvPr/>
        </p:nvSpPr>
        <p:spPr>
          <a:xfrm>
            <a:off x="1280160" y="4681728"/>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All year: weekends, weddings, a car during repairs.</a:t>
            </a:r>
            <a:endParaRPr lang="en-US" sz="1400" dirty="0"/>
          </a:p>
        </p:txBody>
      </p:sp>
      <p:sp>
        <p:nvSpPr>
          <p:cNvPr id="22" name="s14-rect-20"/>
          <p:cNvSpPr/>
          <p:nvPr/>
        </p:nvSpPr>
        <p:spPr>
          <a:xfrm>
            <a:off x="548640" y="5157216"/>
            <a:ext cx="512064" cy="512064"/>
          </a:xfrm>
          <a:prstGeom prst="ellipse">
            <a:avLst/>
          </a:prstGeom>
          <a:solidFill>
            <a:srgbClr val="F3D9D6"/>
          </a:solidFill>
          <a:ln/>
        </p:spPr>
      </p:sp>
      <p:pic>
        <p:nvPicPr>
          <p:cNvPr id="23" name="s14-img-21" descr="sync-9A0002">    </p:cNvPr>
          <p:cNvPicPr>
            <a:picLocks noChangeAspect="1"/>
          </p:cNvPicPr>
          <p:nvPr/>
        </p:nvPicPr>
        <p:blipFill>
          <a:blip r:embed="rId6"/>
          <a:stretch>
            <a:fillRect/>
          </a:stretch>
        </p:blipFill>
        <p:spPr>
          <a:xfrm>
            <a:off x="676656" y="5285232"/>
            <a:ext cx="256032" cy="256032"/>
          </a:xfrm>
          <a:prstGeom prst="rect">
            <a:avLst/>
          </a:prstGeom>
        </p:spPr>
      </p:pic>
      <p:sp>
        <p:nvSpPr>
          <p:cNvPr id="24" name="s14-text-22"/>
          <p:cNvSpPr txBox="1"/>
          <p:nvPr/>
        </p:nvSpPr>
        <p:spPr>
          <a:xfrm>
            <a:off x="1280160" y="5129784"/>
            <a:ext cx="5394960" cy="329184"/>
          </a:xfrm>
          <a:prstGeom prst="rect">
            <a:avLst/>
          </a:prstGeom>
          <a:noFill/>
          <a:ln/>
        </p:spPr>
        <p:txBody>
          <a:bodyPr wrap="square" lIns="0" tIns="0" rIns="0" bIns="0" rtlCol="0" anchor="t"/>
          <a:lstStyle/>
          <a:p>
            <a:pPr algn="l" indent="0" marL="0">
              <a:buNone/>
            </a:pPr>
            <a:r>
              <a:rPr lang="en-US" sz="1700" b="1" dirty="0">
                <a:solidFill>
                  <a:srgbClr val="17191D"/>
                </a:solidFill>
                <a:latin typeface="Arial" pitchFamily="34" charset="0"/>
                <a:ea typeface="Arial" pitchFamily="34" charset="-122"/>
                <a:cs typeface="Arial" pitchFamily="34" charset="-120"/>
              </a:rPr>
              <a:t>Monthly renters</a:t>
            </a:r>
            <a:endParaRPr lang="en-US" sz="1700" dirty="0"/>
          </a:p>
        </p:txBody>
      </p:sp>
      <p:sp>
        <p:nvSpPr>
          <p:cNvPr id="25" name="s14-text-23"/>
          <p:cNvSpPr txBox="1"/>
          <p:nvPr/>
        </p:nvSpPr>
        <p:spPr>
          <a:xfrm>
            <a:off x="1280160" y="5468112"/>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Expats, NGO and company staff. One to twelve months.</a:t>
            </a:r>
            <a:endParaRPr lang="en-US" sz="1400" dirty="0"/>
          </a:p>
        </p:txBody>
      </p:sp>
      <p:sp>
        <p:nvSpPr>
          <p:cNvPr id="26" name="s14-rect-24"/>
          <p:cNvSpPr/>
          <p:nvPr/>
        </p:nvSpPr>
        <p:spPr>
          <a:xfrm>
            <a:off x="7040880" y="1965960"/>
            <a:ext cx="4599432" cy="4023360"/>
          </a:xfrm>
          <a:prstGeom prst="roundRect">
            <a:avLst>
              <a:gd name="adj" fmla="val 6818"/>
            </a:avLst>
          </a:prstGeom>
          <a:solidFill>
            <a:srgbClr val="F3F4F6"/>
          </a:solidFill>
          <a:ln/>
        </p:spPr>
      </p:sp>
      <p:pic>
        <p:nvPicPr>
          <p:cNvPr id="27" name="s14-img-25" descr="reach">    </p:cNvPr>
          <p:cNvPicPr>
            <a:picLocks noChangeAspect="1"/>
          </p:cNvPicPr>
          <p:nvPr/>
        </p:nvPicPr>
        <p:blipFill>
          <a:blip r:embed="rId7"/>
          <a:stretch>
            <a:fillRect/>
          </a:stretch>
        </p:blipFill>
        <p:spPr>
          <a:xfrm>
            <a:off x="7040880" y="2444496"/>
            <a:ext cx="4599432" cy="3066288"/>
          </a:xfrm>
          <a:prstGeom prst="rect">
            <a:avLst/>
          </a:prstGeom>
        </p:spPr>
      </p:pic>
      <p:sp>
        <p:nvSpPr>
          <p:cNvPr id="28" name="s14-text-26"/>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14 / 22</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15-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MARKETING · CHANNELS 1 TO 5</a:t>
            </a:r>
            <a:endParaRPr lang="en-US" sz="1200" dirty="0"/>
          </a:p>
        </p:txBody>
      </p:sp>
      <p:sp>
        <p:nvSpPr>
          <p:cNvPr id="3" name="s15-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10 channels bring customers to you</a:t>
            </a:r>
            <a:endParaRPr lang="en-US" sz="3400" dirty="0"/>
          </a:p>
        </p:txBody>
      </p:sp>
      <p:sp>
        <p:nvSpPr>
          <p:cNvPr id="4" name="s15-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We run the marketing, and it is included. Here are the first five: online and in the media.</a:t>
            </a:r>
            <a:endParaRPr lang="en-US" sz="1700" dirty="0"/>
          </a:p>
        </p:txBody>
      </p:sp>
      <p:pic>
        <p:nvPicPr>
          <p:cNvPr id="5" name="s15-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5-rect-4"/>
          <p:cNvSpPr/>
          <p:nvPr/>
        </p:nvSpPr>
        <p:spPr>
          <a:xfrm>
            <a:off x="548640" y="1965960"/>
            <a:ext cx="2072579" cy="4023360"/>
          </a:xfrm>
          <a:prstGeom prst="roundRect">
            <a:avLst>
              <a:gd name="adj" fmla="val 8824"/>
            </a:avLst>
          </a:prstGeom>
          <a:solidFill>
            <a:srgbClr val="F3F4F6"/>
          </a:solidFill>
          <a:ln/>
        </p:spPr>
      </p:sp>
      <p:pic>
        <p:nvPicPr>
          <p:cNvPr id="7" name="s15-img-5" descr="ch-social">    </p:cNvPr>
          <p:cNvPicPr>
            <a:picLocks noChangeAspect="1"/>
          </p:cNvPicPr>
          <p:nvPr/>
        </p:nvPicPr>
        <p:blipFill>
          <a:blip r:embed="rId2"/>
          <a:stretch>
            <a:fillRect/>
          </a:stretch>
        </p:blipFill>
        <p:spPr>
          <a:xfrm>
            <a:off x="548640" y="2148840"/>
            <a:ext cx="2072579" cy="1381719"/>
          </a:xfrm>
          <a:prstGeom prst="rect">
            <a:avLst/>
          </a:prstGeom>
        </p:spPr>
      </p:pic>
      <p:sp>
        <p:nvSpPr>
          <p:cNvPr id="8" name="s15-rect-6"/>
          <p:cNvSpPr/>
          <p:nvPr/>
        </p:nvSpPr>
        <p:spPr>
          <a:xfrm>
            <a:off x="731520" y="3621999"/>
            <a:ext cx="384048" cy="384048"/>
          </a:xfrm>
          <a:prstGeom prst="ellipse">
            <a:avLst/>
          </a:prstGeom>
          <a:solidFill>
            <a:srgbClr val="9A0002"/>
          </a:solidFill>
          <a:ln/>
        </p:spPr>
      </p:sp>
      <p:sp>
        <p:nvSpPr>
          <p:cNvPr id="9" name="s15-text-7"/>
          <p:cNvSpPr txBox="1"/>
          <p:nvPr/>
        </p:nvSpPr>
        <p:spPr>
          <a:xfrm>
            <a:off x="731520"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0" name="s15-text-8"/>
          <p:cNvSpPr txBox="1"/>
          <p:nvPr/>
        </p:nvSpPr>
        <p:spPr>
          <a:xfrm>
            <a:off x="731520"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Social media</a:t>
            </a:r>
            <a:endParaRPr lang="en-US" sz="1600" dirty="0"/>
          </a:p>
        </p:txBody>
      </p:sp>
      <p:sp>
        <p:nvSpPr>
          <p:cNvPr id="11" name="s15-text-9"/>
          <p:cNvSpPr txBox="1"/>
          <p:nvPr/>
        </p:nvSpPr>
        <p:spPr>
          <a:xfrm>
            <a:off x="731520"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Facebook, Instagram and TikTok ads for people in Jordan and abroad.</a:t>
            </a:r>
            <a:endParaRPr lang="en-US" sz="1400" dirty="0"/>
          </a:p>
        </p:txBody>
      </p:sp>
      <p:sp>
        <p:nvSpPr>
          <p:cNvPr id="12" name="s15-rect-10"/>
          <p:cNvSpPr/>
          <p:nvPr/>
        </p:nvSpPr>
        <p:spPr>
          <a:xfrm>
            <a:off x="2804099" y="1965960"/>
            <a:ext cx="2072579" cy="4023360"/>
          </a:xfrm>
          <a:prstGeom prst="roundRect">
            <a:avLst>
              <a:gd name="adj" fmla="val 8824"/>
            </a:avLst>
          </a:prstGeom>
          <a:solidFill>
            <a:srgbClr val="F3F4F6"/>
          </a:solidFill>
          <a:ln/>
        </p:spPr>
      </p:sp>
      <p:pic>
        <p:nvPicPr>
          <p:cNvPr id="13" name="s15-img-11" descr="ch-media">    </p:cNvPr>
          <p:cNvPicPr>
            <a:picLocks noChangeAspect="1"/>
          </p:cNvPicPr>
          <p:nvPr/>
        </p:nvPicPr>
        <p:blipFill>
          <a:blip r:embed="rId3"/>
          <a:stretch>
            <a:fillRect/>
          </a:stretch>
        </p:blipFill>
        <p:spPr>
          <a:xfrm>
            <a:off x="2804099" y="2148840"/>
            <a:ext cx="2072579" cy="1381719"/>
          </a:xfrm>
          <a:prstGeom prst="rect">
            <a:avLst/>
          </a:prstGeom>
        </p:spPr>
      </p:pic>
      <p:sp>
        <p:nvSpPr>
          <p:cNvPr id="14" name="s15-rect-12"/>
          <p:cNvSpPr/>
          <p:nvPr/>
        </p:nvSpPr>
        <p:spPr>
          <a:xfrm>
            <a:off x="2986979" y="3621999"/>
            <a:ext cx="384048" cy="384048"/>
          </a:xfrm>
          <a:prstGeom prst="ellipse">
            <a:avLst/>
          </a:prstGeom>
          <a:solidFill>
            <a:srgbClr val="9A0002"/>
          </a:solidFill>
          <a:ln/>
        </p:spPr>
      </p:sp>
      <p:sp>
        <p:nvSpPr>
          <p:cNvPr id="15" name="s15-text-13"/>
          <p:cNvSpPr txBox="1"/>
          <p:nvPr/>
        </p:nvSpPr>
        <p:spPr>
          <a:xfrm>
            <a:off x="2986979"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6" name="s15-text-14"/>
          <p:cNvSpPr txBox="1"/>
          <p:nvPr/>
        </p:nvSpPr>
        <p:spPr>
          <a:xfrm>
            <a:off x="2986979"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Media and press</a:t>
            </a:r>
            <a:endParaRPr lang="en-US" sz="1600" dirty="0"/>
          </a:p>
        </p:txBody>
      </p:sp>
      <p:sp>
        <p:nvSpPr>
          <p:cNvPr id="17" name="s15-text-15"/>
          <p:cNvSpPr txBox="1"/>
          <p:nvPr/>
        </p:nvSpPr>
        <p:spPr>
          <a:xfrm>
            <a:off x="2986979"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News, TV, radio and launch events tell people about YorDrive.</a:t>
            </a:r>
            <a:endParaRPr lang="en-US" sz="1400" dirty="0"/>
          </a:p>
        </p:txBody>
      </p:sp>
      <p:sp>
        <p:nvSpPr>
          <p:cNvPr id="18" name="s15-rect-16"/>
          <p:cNvSpPr/>
          <p:nvPr/>
        </p:nvSpPr>
        <p:spPr>
          <a:xfrm>
            <a:off x="5059558" y="1965960"/>
            <a:ext cx="2072579" cy="4023360"/>
          </a:xfrm>
          <a:prstGeom prst="roundRect">
            <a:avLst>
              <a:gd name="adj" fmla="val 8824"/>
            </a:avLst>
          </a:prstGeom>
          <a:solidFill>
            <a:srgbClr val="F3F4F6"/>
          </a:solidFill>
          <a:ln/>
        </p:spPr>
      </p:sp>
      <p:pic>
        <p:nvPicPr>
          <p:cNvPr id="19" name="s15-img-17" descr="ch-influencers">    </p:cNvPr>
          <p:cNvPicPr>
            <a:picLocks noChangeAspect="1"/>
          </p:cNvPicPr>
          <p:nvPr/>
        </p:nvPicPr>
        <p:blipFill>
          <a:blip r:embed="rId4"/>
          <a:stretch>
            <a:fillRect/>
          </a:stretch>
        </p:blipFill>
        <p:spPr>
          <a:xfrm>
            <a:off x="5059558" y="2148840"/>
            <a:ext cx="2072579" cy="1381719"/>
          </a:xfrm>
          <a:prstGeom prst="rect">
            <a:avLst/>
          </a:prstGeom>
        </p:spPr>
      </p:pic>
      <p:sp>
        <p:nvSpPr>
          <p:cNvPr id="20" name="s15-rect-18"/>
          <p:cNvSpPr/>
          <p:nvPr/>
        </p:nvSpPr>
        <p:spPr>
          <a:xfrm>
            <a:off x="5242438" y="3621999"/>
            <a:ext cx="384048" cy="384048"/>
          </a:xfrm>
          <a:prstGeom prst="ellipse">
            <a:avLst/>
          </a:prstGeom>
          <a:solidFill>
            <a:srgbClr val="9A0002"/>
          </a:solidFill>
          <a:ln/>
        </p:spPr>
      </p:sp>
      <p:sp>
        <p:nvSpPr>
          <p:cNvPr id="21" name="s15-text-19"/>
          <p:cNvSpPr txBox="1"/>
          <p:nvPr/>
        </p:nvSpPr>
        <p:spPr>
          <a:xfrm>
            <a:off x="5242438"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2" name="s15-text-20"/>
          <p:cNvSpPr txBox="1"/>
          <p:nvPr/>
        </p:nvSpPr>
        <p:spPr>
          <a:xfrm>
            <a:off x="5242438"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Influencers</a:t>
            </a:r>
            <a:endParaRPr lang="en-US" sz="1600" dirty="0"/>
          </a:p>
        </p:txBody>
      </p:sp>
      <p:sp>
        <p:nvSpPr>
          <p:cNvPr id="23" name="s15-text-21"/>
          <p:cNvSpPr txBox="1"/>
          <p:nvPr/>
        </p:nvSpPr>
        <p:spPr>
          <a:xfrm>
            <a:off x="5242438"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Travel creators share real trips: Petra, Wadi Rum, the Dead Sea.</a:t>
            </a:r>
            <a:endParaRPr lang="en-US" sz="1400" dirty="0"/>
          </a:p>
        </p:txBody>
      </p:sp>
      <p:sp>
        <p:nvSpPr>
          <p:cNvPr id="24" name="s15-rect-22"/>
          <p:cNvSpPr/>
          <p:nvPr/>
        </p:nvSpPr>
        <p:spPr>
          <a:xfrm>
            <a:off x="7315017" y="1965960"/>
            <a:ext cx="2072579" cy="4023360"/>
          </a:xfrm>
          <a:prstGeom prst="roundRect">
            <a:avLst>
              <a:gd name="adj" fmla="val 8824"/>
            </a:avLst>
          </a:prstGeom>
          <a:solidFill>
            <a:srgbClr val="F3F4F6"/>
          </a:solidFill>
          <a:ln/>
        </p:spPr>
      </p:sp>
      <p:pic>
        <p:nvPicPr>
          <p:cNvPr id="25" name="s15-img-23" descr="ch-search">    </p:cNvPr>
          <p:cNvPicPr>
            <a:picLocks noChangeAspect="1"/>
          </p:cNvPicPr>
          <p:nvPr/>
        </p:nvPicPr>
        <p:blipFill>
          <a:blip r:embed="rId5"/>
          <a:stretch>
            <a:fillRect/>
          </a:stretch>
        </p:blipFill>
        <p:spPr>
          <a:xfrm>
            <a:off x="7315017" y="2148840"/>
            <a:ext cx="2072579" cy="1381719"/>
          </a:xfrm>
          <a:prstGeom prst="rect">
            <a:avLst/>
          </a:prstGeom>
        </p:spPr>
      </p:pic>
      <p:sp>
        <p:nvSpPr>
          <p:cNvPr id="26" name="s15-rect-24"/>
          <p:cNvSpPr/>
          <p:nvPr/>
        </p:nvSpPr>
        <p:spPr>
          <a:xfrm>
            <a:off x="7497897" y="3621999"/>
            <a:ext cx="384048" cy="384048"/>
          </a:xfrm>
          <a:prstGeom prst="ellipse">
            <a:avLst/>
          </a:prstGeom>
          <a:solidFill>
            <a:srgbClr val="9A0002"/>
          </a:solidFill>
          <a:ln/>
        </p:spPr>
      </p:sp>
      <p:sp>
        <p:nvSpPr>
          <p:cNvPr id="27" name="s15-text-25"/>
          <p:cNvSpPr txBox="1"/>
          <p:nvPr/>
        </p:nvSpPr>
        <p:spPr>
          <a:xfrm>
            <a:off x="7497897"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8" name="s15-text-26"/>
          <p:cNvSpPr txBox="1"/>
          <p:nvPr/>
        </p:nvSpPr>
        <p:spPr>
          <a:xfrm>
            <a:off x="7497897"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Google search</a:t>
            </a:r>
            <a:endParaRPr lang="en-US" sz="1600" dirty="0"/>
          </a:p>
        </p:txBody>
      </p:sp>
      <p:sp>
        <p:nvSpPr>
          <p:cNvPr id="29" name="s15-text-27"/>
          <p:cNvSpPr txBox="1"/>
          <p:nvPr/>
        </p:nvSpPr>
        <p:spPr>
          <a:xfrm>
            <a:off x="7497897"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People who search "car rental Amman" in Arabic or English find us.</a:t>
            </a:r>
            <a:endParaRPr lang="en-US" sz="1400" dirty="0"/>
          </a:p>
        </p:txBody>
      </p:sp>
      <p:sp>
        <p:nvSpPr>
          <p:cNvPr id="30" name="s15-rect-28"/>
          <p:cNvSpPr/>
          <p:nvPr/>
        </p:nvSpPr>
        <p:spPr>
          <a:xfrm>
            <a:off x="9570476" y="1965960"/>
            <a:ext cx="2072579" cy="4023360"/>
          </a:xfrm>
          <a:prstGeom prst="roundRect">
            <a:avLst>
              <a:gd name="adj" fmla="val 8824"/>
            </a:avLst>
          </a:prstGeom>
          <a:solidFill>
            <a:srgbClr val="F3F4F6"/>
          </a:solidFill>
          <a:ln/>
        </p:spPr>
      </p:sp>
      <p:pic>
        <p:nvPicPr>
          <p:cNvPr id="31" name="s15-img-29" descr="ch-seo-ai">    </p:cNvPr>
          <p:cNvPicPr>
            <a:picLocks noChangeAspect="1"/>
          </p:cNvPicPr>
          <p:nvPr/>
        </p:nvPicPr>
        <p:blipFill>
          <a:blip r:embed="rId6"/>
          <a:stretch>
            <a:fillRect/>
          </a:stretch>
        </p:blipFill>
        <p:spPr>
          <a:xfrm>
            <a:off x="9570476" y="2148840"/>
            <a:ext cx="2072579" cy="1381719"/>
          </a:xfrm>
          <a:prstGeom prst="rect">
            <a:avLst/>
          </a:prstGeom>
        </p:spPr>
      </p:pic>
      <p:sp>
        <p:nvSpPr>
          <p:cNvPr id="32" name="s15-rect-30"/>
          <p:cNvSpPr/>
          <p:nvPr/>
        </p:nvSpPr>
        <p:spPr>
          <a:xfrm>
            <a:off x="9753356" y="3621999"/>
            <a:ext cx="384048" cy="384048"/>
          </a:xfrm>
          <a:prstGeom prst="ellipse">
            <a:avLst/>
          </a:prstGeom>
          <a:solidFill>
            <a:srgbClr val="9A0002"/>
          </a:solidFill>
          <a:ln/>
        </p:spPr>
      </p:sp>
      <p:sp>
        <p:nvSpPr>
          <p:cNvPr id="33" name="s15-text-31"/>
          <p:cNvSpPr txBox="1"/>
          <p:nvPr/>
        </p:nvSpPr>
        <p:spPr>
          <a:xfrm>
            <a:off x="9753356"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34" name="s15-text-32"/>
          <p:cNvSpPr txBox="1"/>
          <p:nvPr/>
        </p:nvSpPr>
        <p:spPr>
          <a:xfrm>
            <a:off x="9753356"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SEO and AI search</a:t>
            </a:r>
            <a:endParaRPr lang="en-US" sz="1600" dirty="0"/>
          </a:p>
        </p:txBody>
      </p:sp>
      <p:sp>
        <p:nvSpPr>
          <p:cNvPr id="35" name="s15-text-33"/>
          <p:cNvSpPr txBox="1"/>
          <p:nvPr/>
        </p:nvSpPr>
        <p:spPr>
          <a:xfrm>
            <a:off x="9753356"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Pages for every city and car type, shown by Google and AI assistants.</a:t>
            </a:r>
            <a:endParaRPr lang="en-US" sz="1400" dirty="0"/>
          </a:p>
        </p:txBody>
      </p:sp>
      <p:sp>
        <p:nvSpPr>
          <p:cNvPr id="36" name="s15-text-34"/>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15 / 22</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16-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MARKETING · CHANNELS 6 TO 10</a:t>
            </a:r>
            <a:endParaRPr lang="en-US" sz="1200" dirty="0"/>
          </a:p>
        </p:txBody>
      </p:sp>
      <p:sp>
        <p:nvSpPr>
          <p:cNvPr id="3" name="s16-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Travel trade and big clients</a:t>
            </a:r>
            <a:endParaRPr lang="en-US" sz="3400" dirty="0"/>
          </a:p>
        </p:txBody>
      </p:sp>
      <p:sp>
        <p:nvSpPr>
          <p:cNvPr id="4" name="s16-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Five more channels bring bigger and longer bookings through our partners.</a:t>
            </a:r>
            <a:endParaRPr lang="en-US" sz="1700" dirty="0"/>
          </a:p>
        </p:txBody>
      </p:sp>
      <p:pic>
        <p:nvPicPr>
          <p:cNvPr id="5" name="s16-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6-rect-4"/>
          <p:cNvSpPr/>
          <p:nvPr/>
        </p:nvSpPr>
        <p:spPr>
          <a:xfrm>
            <a:off x="548640" y="1965960"/>
            <a:ext cx="2072579" cy="4023360"/>
          </a:xfrm>
          <a:prstGeom prst="roundRect">
            <a:avLst>
              <a:gd name="adj" fmla="val 8824"/>
            </a:avLst>
          </a:prstGeom>
          <a:solidFill>
            <a:srgbClr val="F3F4F6"/>
          </a:solidFill>
          <a:ln/>
        </p:spPr>
      </p:sp>
      <p:pic>
        <p:nvPicPr>
          <p:cNvPr id="7" name="s16-img-5" descr="ch-gds">    </p:cNvPr>
          <p:cNvPicPr>
            <a:picLocks noChangeAspect="1"/>
          </p:cNvPicPr>
          <p:nvPr/>
        </p:nvPicPr>
        <p:blipFill>
          <a:blip r:embed="rId2"/>
          <a:stretch>
            <a:fillRect/>
          </a:stretch>
        </p:blipFill>
        <p:spPr>
          <a:xfrm>
            <a:off x="548640" y="2148840"/>
            <a:ext cx="2072579" cy="1381719"/>
          </a:xfrm>
          <a:prstGeom prst="rect">
            <a:avLst/>
          </a:prstGeom>
        </p:spPr>
      </p:pic>
      <p:sp>
        <p:nvSpPr>
          <p:cNvPr id="8" name="s16-rect-6"/>
          <p:cNvSpPr/>
          <p:nvPr/>
        </p:nvSpPr>
        <p:spPr>
          <a:xfrm>
            <a:off x="731520" y="3621999"/>
            <a:ext cx="384048" cy="384048"/>
          </a:xfrm>
          <a:prstGeom prst="ellipse">
            <a:avLst/>
          </a:prstGeom>
          <a:solidFill>
            <a:srgbClr val="9A0002"/>
          </a:solidFill>
          <a:ln/>
        </p:spPr>
      </p:sp>
      <p:sp>
        <p:nvSpPr>
          <p:cNvPr id="9" name="s16-text-7"/>
          <p:cNvSpPr txBox="1"/>
          <p:nvPr/>
        </p:nvSpPr>
        <p:spPr>
          <a:xfrm>
            <a:off x="731520"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6</a:t>
            </a:r>
            <a:endParaRPr lang="en-US" sz="1600" dirty="0"/>
          </a:p>
        </p:txBody>
      </p:sp>
      <p:sp>
        <p:nvSpPr>
          <p:cNvPr id="10" name="s16-text-8"/>
          <p:cNvSpPr txBox="1"/>
          <p:nvPr/>
        </p:nvSpPr>
        <p:spPr>
          <a:xfrm>
            <a:off x="731520"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GDS and aggregators</a:t>
            </a:r>
            <a:endParaRPr lang="en-US" sz="1600" dirty="0"/>
          </a:p>
        </p:txBody>
      </p:sp>
      <p:sp>
        <p:nvSpPr>
          <p:cNvPr id="11" name="s16-text-9"/>
          <p:cNvSpPr txBox="1"/>
          <p:nvPr/>
        </p:nvSpPr>
        <p:spPr>
          <a:xfrm>
            <a:off x="731520"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Global booking systems and comparison sites bring tourists from abroad.</a:t>
            </a:r>
            <a:endParaRPr lang="en-US" sz="1400" dirty="0"/>
          </a:p>
        </p:txBody>
      </p:sp>
      <p:sp>
        <p:nvSpPr>
          <p:cNvPr id="12" name="s16-rect-10"/>
          <p:cNvSpPr/>
          <p:nvPr/>
        </p:nvSpPr>
        <p:spPr>
          <a:xfrm>
            <a:off x="2804099" y="1965960"/>
            <a:ext cx="2072579" cy="4023360"/>
          </a:xfrm>
          <a:prstGeom prst="roundRect">
            <a:avLst>
              <a:gd name="adj" fmla="val 8824"/>
            </a:avLst>
          </a:prstGeom>
          <a:solidFill>
            <a:srgbClr val="F3F4F6"/>
          </a:solidFill>
          <a:ln/>
        </p:spPr>
      </p:sp>
      <p:pic>
        <p:nvPicPr>
          <p:cNvPr id="13" name="s16-img-11" descr="ch-travel">    </p:cNvPr>
          <p:cNvPicPr>
            <a:picLocks noChangeAspect="1"/>
          </p:cNvPicPr>
          <p:nvPr/>
        </p:nvPicPr>
        <p:blipFill>
          <a:blip r:embed="rId3"/>
          <a:stretch>
            <a:fillRect/>
          </a:stretch>
        </p:blipFill>
        <p:spPr>
          <a:xfrm>
            <a:off x="2804099" y="2148840"/>
            <a:ext cx="2072579" cy="1381719"/>
          </a:xfrm>
          <a:prstGeom prst="rect">
            <a:avLst/>
          </a:prstGeom>
        </p:spPr>
      </p:pic>
      <p:sp>
        <p:nvSpPr>
          <p:cNvPr id="14" name="s16-rect-12"/>
          <p:cNvSpPr/>
          <p:nvPr/>
        </p:nvSpPr>
        <p:spPr>
          <a:xfrm>
            <a:off x="2986979" y="3621999"/>
            <a:ext cx="384048" cy="384048"/>
          </a:xfrm>
          <a:prstGeom prst="ellipse">
            <a:avLst/>
          </a:prstGeom>
          <a:solidFill>
            <a:srgbClr val="9A0002"/>
          </a:solidFill>
          <a:ln/>
        </p:spPr>
      </p:sp>
      <p:sp>
        <p:nvSpPr>
          <p:cNvPr id="15" name="s16-text-13"/>
          <p:cNvSpPr txBox="1"/>
          <p:nvPr/>
        </p:nvSpPr>
        <p:spPr>
          <a:xfrm>
            <a:off x="2986979"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7</a:t>
            </a:r>
            <a:endParaRPr lang="en-US" sz="1600" dirty="0"/>
          </a:p>
        </p:txBody>
      </p:sp>
      <p:sp>
        <p:nvSpPr>
          <p:cNvPr id="16" name="s16-text-14"/>
          <p:cNvSpPr txBox="1"/>
          <p:nvPr/>
        </p:nvSpPr>
        <p:spPr>
          <a:xfrm>
            <a:off x="2986979"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Travel companies</a:t>
            </a:r>
            <a:endParaRPr lang="en-US" sz="1600" dirty="0"/>
          </a:p>
        </p:txBody>
      </p:sp>
      <p:sp>
        <p:nvSpPr>
          <p:cNvPr id="17" name="s16-text-15"/>
          <p:cNvSpPr txBox="1"/>
          <p:nvPr/>
        </p:nvSpPr>
        <p:spPr>
          <a:xfrm>
            <a:off x="2986979"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Travel agencies and tour operators book cars for their travellers.</a:t>
            </a:r>
            <a:endParaRPr lang="en-US" sz="1400" dirty="0"/>
          </a:p>
        </p:txBody>
      </p:sp>
      <p:sp>
        <p:nvSpPr>
          <p:cNvPr id="18" name="s16-rect-16"/>
          <p:cNvSpPr/>
          <p:nvPr/>
        </p:nvSpPr>
        <p:spPr>
          <a:xfrm>
            <a:off x="5059558" y="1965960"/>
            <a:ext cx="2072579" cy="4023360"/>
          </a:xfrm>
          <a:prstGeom prst="roundRect">
            <a:avLst>
              <a:gd name="adj" fmla="val 8824"/>
            </a:avLst>
          </a:prstGeom>
          <a:solidFill>
            <a:srgbClr val="F3F4F6"/>
          </a:solidFill>
          <a:ln/>
        </p:spPr>
      </p:sp>
      <p:pic>
        <p:nvPicPr>
          <p:cNvPr id="19" name="s16-img-17" descr="ch-corporate">    </p:cNvPr>
          <p:cNvPicPr>
            <a:picLocks noChangeAspect="1"/>
          </p:cNvPicPr>
          <p:nvPr/>
        </p:nvPicPr>
        <p:blipFill>
          <a:blip r:embed="rId4"/>
          <a:stretch>
            <a:fillRect/>
          </a:stretch>
        </p:blipFill>
        <p:spPr>
          <a:xfrm>
            <a:off x="5059558" y="2148840"/>
            <a:ext cx="2072579" cy="1381719"/>
          </a:xfrm>
          <a:prstGeom prst="rect">
            <a:avLst/>
          </a:prstGeom>
        </p:spPr>
      </p:pic>
      <p:sp>
        <p:nvSpPr>
          <p:cNvPr id="20" name="s16-rect-18"/>
          <p:cNvSpPr/>
          <p:nvPr/>
        </p:nvSpPr>
        <p:spPr>
          <a:xfrm>
            <a:off x="5242438" y="3621999"/>
            <a:ext cx="384048" cy="384048"/>
          </a:xfrm>
          <a:prstGeom prst="ellipse">
            <a:avLst/>
          </a:prstGeom>
          <a:solidFill>
            <a:srgbClr val="9A0002"/>
          </a:solidFill>
          <a:ln/>
        </p:spPr>
      </p:sp>
      <p:sp>
        <p:nvSpPr>
          <p:cNvPr id="21" name="s16-text-19"/>
          <p:cNvSpPr txBox="1"/>
          <p:nvPr/>
        </p:nvSpPr>
        <p:spPr>
          <a:xfrm>
            <a:off x="5242438"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8</a:t>
            </a:r>
            <a:endParaRPr lang="en-US" sz="1600" dirty="0"/>
          </a:p>
        </p:txBody>
      </p:sp>
      <p:sp>
        <p:nvSpPr>
          <p:cNvPr id="22" name="s16-text-20"/>
          <p:cNvSpPr txBox="1"/>
          <p:nvPr/>
        </p:nvSpPr>
        <p:spPr>
          <a:xfrm>
            <a:off x="5242438"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Corporate partners</a:t>
            </a:r>
            <a:endParaRPr lang="en-US" sz="1600" dirty="0"/>
          </a:p>
        </p:txBody>
      </p:sp>
      <p:sp>
        <p:nvSpPr>
          <p:cNvPr id="23" name="s16-text-21"/>
          <p:cNvSpPr txBox="1"/>
          <p:nvPr/>
        </p:nvSpPr>
        <p:spPr>
          <a:xfrm>
            <a:off x="5242438"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Companies and NGOs rent cars for staff and visitors, often monthly.</a:t>
            </a:r>
            <a:endParaRPr lang="en-US" sz="1400" dirty="0"/>
          </a:p>
        </p:txBody>
      </p:sp>
      <p:sp>
        <p:nvSpPr>
          <p:cNvPr id="24" name="s16-rect-22"/>
          <p:cNvSpPr/>
          <p:nvPr/>
        </p:nvSpPr>
        <p:spPr>
          <a:xfrm>
            <a:off x="7315017" y="1965960"/>
            <a:ext cx="2072579" cy="4023360"/>
          </a:xfrm>
          <a:prstGeom prst="roundRect">
            <a:avLst>
              <a:gd name="adj" fmla="val 8824"/>
            </a:avLst>
          </a:prstGeom>
          <a:solidFill>
            <a:srgbClr val="F3F4F6"/>
          </a:solidFill>
          <a:ln/>
        </p:spPr>
      </p:sp>
      <p:pic>
        <p:nvPicPr>
          <p:cNvPr id="25" name="s16-img-23" descr="ch-hotel-airport">    </p:cNvPr>
          <p:cNvPicPr>
            <a:picLocks noChangeAspect="1"/>
          </p:cNvPicPr>
          <p:nvPr/>
        </p:nvPicPr>
        <p:blipFill>
          <a:blip r:embed="rId5"/>
          <a:stretch>
            <a:fillRect/>
          </a:stretch>
        </p:blipFill>
        <p:spPr>
          <a:xfrm>
            <a:off x="7315017" y="2148840"/>
            <a:ext cx="2072579" cy="1381719"/>
          </a:xfrm>
          <a:prstGeom prst="rect">
            <a:avLst/>
          </a:prstGeom>
        </p:spPr>
      </p:pic>
      <p:sp>
        <p:nvSpPr>
          <p:cNvPr id="26" name="s16-rect-24"/>
          <p:cNvSpPr/>
          <p:nvPr/>
        </p:nvSpPr>
        <p:spPr>
          <a:xfrm>
            <a:off x="7497897" y="3621999"/>
            <a:ext cx="384048" cy="384048"/>
          </a:xfrm>
          <a:prstGeom prst="ellipse">
            <a:avLst/>
          </a:prstGeom>
          <a:solidFill>
            <a:srgbClr val="9A0002"/>
          </a:solidFill>
          <a:ln/>
        </p:spPr>
      </p:sp>
      <p:sp>
        <p:nvSpPr>
          <p:cNvPr id="27" name="s16-text-25"/>
          <p:cNvSpPr txBox="1"/>
          <p:nvPr/>
        </p:nvSpPr>
        <p:spPr>
          <a:xfrm>
            <a:off x="7497897"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9</a:t>
            </a:r>
            <a:endParaRPr lang="en-US" sz="1600" dirty="0"/>
          </a:p>
        </p:txBody>
      </p:sp>
      <p:sp>
        <p:nvSpPr>
          <p:cNvPr id="28" name="s16-text-26"/>
          <p:cNvSpPr txBox="1"/>
          <p:nvPr/>
        </p:nvSpPr>
        <p:spPr>
          <a:xfrm>
            <a:off x="7497897"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Hotels and airport</a:t>
            </a:r>
            <a:endParaRPr lang="en-US" sz="1600" dirty="0"/>
          </a:p>
        </p:txBody>
      </p:sp>
      <p:sp>
        <p:nvSpPr>
          <p:cNvPr id="29" name="s16-text-27"/>
          <p:cNvSpPr txBox="1"/>
          <p:nvPr/>
        </p:nvSpPr>
        <p:spPr>
          <a:xfrm>
            <a:off x="7497897"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Hotels send their guests to us. Partners meet customers at the airport.</a:t>
            </a:r>
            <a:endParaRPr lang="en-US" sz="1400" dirty="0"/>
          </a:p>
        </p:txBody>
      </p:sp>
      <p:sp>
        <p:nvSpPr>
          <p:cNvPr id="30" name="s16-rect-28"/>
          <p:cNvSpPr/>
          <p:nvPr/>
        </p:nvSpPr>
        <p:spPr>
          <a:xfrm>
            <a:off x="9570476" y="1965960"/>
            <a:ext cx="2072579" cy="4023360"/>
          </a:xfrm>
          <a:prstGeom prst="roundRect">
            <a:avLst>
              <a:gd name="adj" fmla="val 8824"/>
            </a:avLst>
          </a:prstGeom>
          <a:solidFill>
            <a:srgbClr val="F3F4F6"/>
          </a:solidFill>
          <a:ln/>
        </p:spPr>
      </p:sp>
      <p:pic>
        <p:nvPicPr>
          <p:cNvPr id="31" name="s16-img-29" descr="ch-whatsapp-app">    </p:cNvPr>
          <p:cNvPicPr>
            <a:picLocks noChangeAspect="1"/>
          </p:cNvPicPr>
          <p:nvPr/>
        </p:nvPicPr>
        <p:blipFill>
          <a:blip r:embed="rId6"/>
          <a:stretch>
            <a:fillRect/>
          </a:stretch>
        </p:blipFill>
        <p:spPr>
          <a:xfrm>
            <a:off x="9570476" y="2148840"/>
            <a:ext cx="2072579" cy="1381719"/>
          </a:xfrm>
          <a:prstGeom prst="rect">
            <a:avLst/>
          </a:prstGeom>
        </p:spPr>
      </p:pic>
      <p:sp>
        <p:nvSpPr>
          <p:cNvPr id="32" name="s16-rect-30"/>
          <p:cNvSpPr/>
          <p:nvPr/>
        </p:nvSpPr>
        <p:spPr>
          <a:xfrm>
            <a:off x="9753356" y="3621999"/>
            <a:ext cx="384048" cy="384048"/>
          </a:xfrm>
          <a:prstGeom prst="ellipse">
            <a:avLst/>
          </a:prstGeom>
          <a:solidFill>
            <a:srgbClr val="9A0002"/>
          </a:solidFill>
          <a:ln/>
        </p:spPr>
      </p:sp>
      <p:sp>
        <p:nvSpPr>
          <p:cNvPr id="33" name="s16-text-31"/>
          <p:cNvSpPr txBox="1"/>
          <p:nvPr/>
        </p:nvSpPr>
        <p:spPr>
          <a:xfrm>
            <a:off x="9753356" y="3621999"/>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10</a:t>
            </a:r>
            <a:endParaRPr lang="en-US" sz="1600" dirty="0"/>
          </a:p>
        </p:txBody>
      </p:sp>
      <p:sp>
        <p:nvSpPr>
          <p:cNvPr id="34" name="s16-text-32"/>
          <p:cNvSpPr txBox="1"/>
          <p:nvPr/>
        </p:nvSpPr>
        <p:spPr>
          <a:xfrm>
            <a:off x="9753356" y="4124919"/>
            <a:ext cx="1706819" cy="566928"/>
          </a:xfrm>
          <a:prstGeom prst="rect">
            <a:avLst/>
          </a:prstGeom>
          <a:noFill/>
          <a:ln/>
        </p:spPr>
        <p:txBody>
          <a:bodyPr wrap="square" lIns="0" tIns="0" rIns="0" bIns="0" rtlCol="0" anchor="t"/>
          <a:lstStyle/>
          <a:p>
            <a:pPr algn="l" indent="0" marL="0">
              <a:buNone/>
            </a:pPr>
            <a:r>
              <a:rPr lang="en-US" sz="1600" b="1" dirty="0">
                <a:solidFill>
                  <a:srgbClr val="17191D"/>
                </a:solidFill>
                <a:latin typeface="Arial" pitchFamily="34" charset="0"/>
                <a:ea typeface="Arial" pitchFamily="34" charset="-122"/>
                <a:cs typeface="Arial" pitchFamily="34" charset="-120"/>
              </a:rPr>
              <a:t>WhatsApp and the app</a:t>
            </a:r>
            <a:endParaRPr lang="en-US" sz="1600" dirty="0"/>
          </a:p>
        </p:txBody>
      </p:sp>
      <p:sp>
        <p:nvSpPr>
          <p:cNvPr id="35" name="s16-text-33"/>
          <p:cNvSpPr txBox="1"/>
          <p:nvPr/>
        </p:nvSpPr>
        <p:spPr>
          <a:xfrm>
            <a:off x="9753356" y="4719279"/>
            <a:ext cx="1706819" cy="123444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Offers to customers who opted in. The iPhone app brings them back.</a:t>
            </a:r>
            <a:endParaRPr lang="en-US" sz="1400" dirty="0"/>
          </a:p>
        </p:txBody>
      </p:sp>
      <p:sp>
        <p:nvSpPr>
          <p:cNvPr id="36" name="s16-text-34"/>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16 / 22</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17-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SIMPLE COSTS</a:t>
            </a:r>
            <a:endParaRPr lang="en-US" sz="1200" dirty="0"/>
          </a:p>
        </p:txBody>
      </p:sp>
      <p:sp>
        <p:nvSpPr>
          <p:cNvPr id="3" name="s17-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You pay only when you earn</a:t>
            </a:r>
            <a:endParaRPr lang="en-US" sz="3400" dirty="0"/>
          </a:p>
        </p:txBody>
      </p:sp>
      <p:sp>
        <p:nvSpPr>
          <p:cNvPr id="4" name="s17-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No booking, no cost. We earn a commission only when a customer books your car.</a:t>
            </a:r>
            <a:endParaRPr lang="en-US" sz="1700" dirty="0"/>
          </a:p>
        </p:txBody>
      </p:sp>
      <p:pic>
        <p:nvPicPr>
          <p:cNvPr id="5" name="s17-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7-rect-4"/>
          <p:cNvSpPr/>
          <p:nvPr/>
        </p:nvSpPr>
        <p:spPr>
          <a:xfrm>
            <a:off x="548640" y="1965960"/>
            <a:ext cx="2194560" cy="841248"/>
          </a:xfrm>
          <a:prstGeom prst="roundRect">
            <a:avLst>
              <a:gd name="adj" fmla="val 19565"/>
            </a:avLst>
          </a:prstGeom>
          <a:solidFill>
            <a:srgbClr val="F3D9D6"/>
          </a:solidFill>
          <a:ln/>
        </p:spPr>
      </p:sp>
      <p:sp>
        <p:nvSpPr>
          <p:cNvPr id="7" name="s17-text-5"/>
          <p:cNvSpPr txBox="1"/>
          <p:nvPr/>
        </p:nvSpPr>
        <p:spPr>
          <a:xfrm>
            <a:off x="731520" y="2039112"/>
            <a:ext cx="1828800" cy="411480"/>
          </a:xfrm>
          <a:prstGeom prst="rect">
            <a:avLst/>
          </a:prstGeom>
          <a:noFill/>
          <a:ln/>
        </p:spPr>
        <p:txBody>
          <a:bodyPr wrap="square" lIns="0" tIns="0" rIns="0" bIns="0" rtlCol="0" anchor="t"/>
          <a:lstStyle/>
          <a:p>
            <a:pPr algn="l" indent="0" marL="0">
              <a:buNone/>
            </a:pPr>
            <a:r>
              <a:rPr lang="en-US" sz="2200" b="1" dirty="0">
                <a:solidFill>
                  <a:srgbClr val="9A0002"/>
                </a:solidFill>
                <a:latin typeface="Arial" pitchFamily="34" charset="0"/>
                <a:ea typeface="Arial" pitchFamily="34" charset="-122"/>
                <a:cs typeface="Arial" pitchFamily="34" charset="-120"/>
              </a:rPr>
              <a:t>Free</a:t>
            </a:r>
            <a:endParaRPr lang="en-US" sz="2200" dirty="0"/>
          </a:p>
        </p:txBody>
      </p:sp>
      <p:sp>
        <p:nvSpPr>
          <p:cNvPr id="8" name="s17-text-6"/>
          <p:cNvSpPr txBox="1"/>
          <p:nvPr/>
        </p:nvSpPr>
        <p:spPr>
          <a:xfrm>
            <a:off x="731520" y="2441448"/>
            <a:ext cx="1828800" cy="292608"/>
          </a:xfrm>
          <a:prstGeom prst="rect">
            <a:avLst/>
          </a:prstGeom>
          <a:noFill/>
          <a:ln/>
        </p:spPr>
        <p:txBody>
          <a:bodyPr wrap="square" lIns="0" tIns="0" rIns="0" bIns="0" rtlCol="0" anchor="t"/>
          <a:lstStyle/>
          <a:p>
            <a:pPr algn="l" indent="0" marL="0">
              <a:buNone/>
            </a:pPr>
            <a:r>
              <a:rPr lang="en-US" sz="1400" dirty="0">
                <a:solidFill>
                  <a:srgbClr val="17191D"/>
                </a:solidFill>
                <a:latin typeface="Arial" pitchFamily="34" charset="0"/>
                <a:ea typeface="Arial" pitchFamily="34" charset="-122"/>
                <a:cs typeface="Arial" pitchFamily="34" charset="-120"/>
              </a:rPr>
              <a:t>to join</a:t>
            </a:r>
            <a:endParaRPr lang="en-US" sz="1400" dirty="0"/>
          </a:p>
        </p:txBody>
      </p:sp>
      <p:sp>
        <p:nvSpPr>
          <p:cNvPr id="9" name="s17-rect-7"/>
          <p:cNvSpPr/>
          <p:nvPr/>
        </p:nvSpPr>
        <p:spPr>
          <a:xfrm>
            <a:off x="2926080" y="1965960"/>
            <a:ext cx="2194560" cy="841248"/>
          </a:xfrm>
          <a:prstGeom prst="roundRect">
            <a:avLst>
              <a:gd name="adj" fmla="val 19565"/>
            </a:avLst>
          </a:prstGeom>
          <a:solidFill>
            <a:srgbClr val="F3D9D6"/>
          </a:solidFill>
          <a:ln/>
        </p:spPr>
      </p:sp>
      <p:sp>
        <p:nvSpPr>
          <p:cNvPr id="10" name="s17-text-8"/>
          <p:cNvSpPr txBox="1"/>
          <p:nvPr/>
        </p:nvSpPr>
        <p:spPr>
          <a:xfrm>
            <a:off x="3108960" y="2039112"/>
            <a:ext cx="1828800" cy="411480"/>
          </a:xfrm>
          <a:prstGeom prst="rect">
            <a:avLst/>
          </a:prstGeom>
          <a:noFill/>
          <a:ln/>
        </p:spPr>
        <p:txBody>
          <a:bodyPr wrap="square" lIns="0" tIns="0" rIns="0" bIns="0" rtlCol="0" anchor="t"/>
          <a:lstStyle/>
          <a:p>
            <a:pPr algn="l" indent="0" marL="0">
              <a:buNone/>
            </a:pPr>
            <a:r>
              <a:rPr lang="en-US" sz="2200" b="1" dirty="0">
                <a:solidFill>
                  <a:srgbClr val="9A0002"/>
                </a:solidFill>
                <a:latin typeface="Arial" pitchFamily="34" charset="0"/>
                <a:ea typeface="Arial" pitchFamily="34" charset="-122"/>
                <a:cs typeface="Arial" pitchFamily="34" charset="-120"/>
              </a:rPr>
              <a:t>Free</a:t>
            </a:r>
            <a:endParaRPr lang="en-US" sz="2200" dirty="0"/>
          </a:p>
        </p:txBody>
      </p:sp>
      <p:sp>
        <p:nvSpPr>
          <p:cNvPr id="11" name="s17-text-9"/>
          <p:cNvSpPr txBox="1"/>
          <p:nvPr/>
        </p:nvSpPr>
        <p:spPr>
          <a:xfrm>
            <a:off x="3108960" y="2441448"/>
            <a:ext cx="1828800" cy="292608"/>
          </a:xfrm>
          <a:prstGeom prst="rect">
            <a:avLst/>
          </a:prstGeom>
          <a:noFill/>
          <a:ln/>
        </p:spPr>
        <p:txBody>
          <a:bodyPr wrap="square" lIns="0" tIns="0" rIns="0" bIns="0" rtlCol="0" anchor="t"/>
          <a:lstStyle/>
          <a:p>
            <a:pPr algn="l" indent="0" marL="0">
              <a:buNone/>
            </a:pPr>
            <a:r>
              <a:rPr lang="en-US" sz="1400" dirty="0">
                <a:solidFill>
                  <a:srgbClr val="17191D"/>
                </a:solidFill>
                <a:latin typeface="Arial" pitchFamily="34" charset="0"/>
                <a:ea typeface="Arial" pitchFamily="34" charset="-122"/>
                <a:cs typeface="Arial" pitchFamily="34" charset="-120"/>
              </a:rPr>
              <a:t>to list your cars</a:t>
            </a:r>
            <a:endParaRPr lang="en-US" sz="1400" dirty="0"/>
          </a:p>
        </p:txBody>
      </p:sp>
      <p:sp>
        <p:nvSpPr>
          <p:cNvPr id="12" name="s17-rect-10"/>
          <p:cNvSpPr/>
          <p:nvPr/>
        </p:nvSpPr>
        <p:spPr>
          <a:xfrm>
            <a:off x="5303520" y="1965960"/>
            <a:ext cx="2194560" cy="841248"/>
          </a:xfrm>
          <a:prstGeom prst="roundRect">
            <a:avLst>
              <a:gd name="adj" fmla="val 19565"/>
            </a:avLst>
          </a:prstGeom>
          <a:solidFill>
            <a:srgbClr val="F3D9D6"/>
          </a:solidFill>
          <a:ln/>
        </p:spPr>
      </p:sp>
      <p:sp>
        <p:nvSpPr>
          <p:cNvPr id="13" name="s17-text-11"/>
          <p:cNvSpPr txBox="1"/>
          <p:nvPr/>
        </p:nvSpPr>
        <p:spPr>
          <a:xfrm>
            <a:off x="5486400" y="2039112"/>
            <a:ext cx="1828800" cy="411480"/>
          </a:xfrm>
          <a:prstGeom prst="rect">
            <a:avLst/>
          </a:prstGeom>
          <a:noFill/>
          <a:ln/>
        </p:spPr>
        <p:txBody>
          <a:bodyPr wrap="square" lIns="0" tIns="0" rIns="0" bIns="0" rtlCol="0" anchor="t"/>
          <a:lstStyle/>
          <a:p>
            <a:pPr algn="l" indent="0" marL="0">
              <a:buNone/>
            </a:pPr>
            <a:r>
              <a:rPr lang="en-US" sz="2200" b="1" dirty="0">
                <a:solidFill>
                  <a:srgbClr val="9A0002"/>
                </a:solidFill>
                <a:latin typeface="Arial" pitchFamily="34" charset="0"/>
                <a:ea typeface="Arial" pitchFamily="34" charset="-122"/>
                <a:cs typeface="Arial" pitchFamily="34" charset="-120"/>
              </a:rPr>
              <a:t>Commission</a:t>
            </a:r>
            <a:endParaRPr lang="en-US" sz="2200" dirty="0"/>
          </a:p>
        </p:txBody>
      </p:sp>
      <p:sp>
        <p:nvSpPr>
          <p:cNvPr id="14" name="s17-text-12"/>
          <p:cNvSpPr txBox="1"/>
          <p:nvPr/>
        </p:nvSpPr>
        <p:spPr>
          <a:xfrm>
            <a:off x="5486400" y="2441448"/>
            <a:ext cx="1828800" cy="292608"/>
          </a:xfrm>
          <a:prstGeom prst="rect">
            <a:avLst/>
          </a:prstGeom>
          <a:noFill/>
          <a:ln/>
        </p:spPr>
        <p:txBody>
          <a:bodyPr wrap="square" lIns="0" tIns="0" rIns="0" bIns="0" rtlCol="0" anchor="t"/>
          <a:lstStyle/>
          <a:p>
            <a:pPr algn="l" indent="0" marL="0">
              <a:buNone/>
            </a:pPr>
            <a:r>
              <a:rPr lang="en-US" sz="1400" dirty="0">
                <a:solidFill>
                  <a:srgbClr val="17191D"/>
                </a:solidFill>
                <a:latin typeface="Arial" pitchFamily="34" charset="0"/>
                <a:ea typeface="Arial" pitchFamily="34" charset="-122"/>
                <a:cs typeface="Arial" pitchFamily="34" charset="-120"/>
              </a:rPr>
              <a:t>only on bookings</a:t>
            </a:r>
            <a:endParaRPr lang="en-US" sz="1400" dirty="0"/>
          </a:p>
        </p:txBody>
      </p:sp>
      <p:sp>
        <p:nvSpPr>
          <p:cNvPr id="15" name="s17-rect-13"/>
          <p:cNvSpPr/>
          <p:nvPr/>
        </p:nvSpPr>
        <p:spPr>
          <a:xfrm>
            <a:off x="548640" y="2971800"/>
            <a:ext cx="6949440" cy="411480"/>
          </a:xfrm>
          <a:prstGeom prst="rect">
            <a:avLst/>
          </a:prstGeom>
          <a:solidFill>
            <a:srgbClr val="9A0002"/>
          </a:solidFill>
          <a:ln/>
        </p:spPr>
      </p:sp>
      <p:sp>
        <p:nvSpPr>
          <p:cNvPr id="16" name="s17-text-14"/>
          <p:cNvSpPr txBox="1"/>
          <p:nvPr/>
        </p:nvSpPr>
        <p:spPr>
          <a:xfrm>
            <a:off x="685800" y="2971800"/>
            <a:ext cx="960120" cy="411480"/>
          </a:xfrm>
          <a:prstGeom prst="rect">
            <a:avLst/>
          </a:prstGeom>
          <a:noFill/>
          <a:ln/>
        </p:spPr>
        <p:txBody>
          <a:bodyPr wrap="square" lIns="0" tIns="0" rIns="0" bIns="0" rtlCol="0" anchor="ctr"/>
          <a:lstStyle/>
          <a:p>
            <a:pPr algn="l" indent="0" marL="0">
              <a:buNone/>
            </a:pPr>
            <a:r>
              <a:rPr lang="en-US" sz="1300" b="1" dirty="0">
                <a:solidFill>
                  <a:srgbClr val="FFFFFF"/>
                </a:solidFill>
                <a:latin typeface="Arial" pitchFamily="34" charset="0"/>
                <a:ea typeface="Arial" pitchFamily="34" charset="-122"/>
                <a:cs typeface="Arial" pitchFamily="34" charset="-120"/>
              </a:rPr>
              <a:t>Plan</a:t>
            </a:r>
            <a:endParaRPr lang="en-US" sz="1300" dirty="0"/>
          </a:p>
        </p:txBody>
      </p:sp>
      <p:sp>
        <p:nvSpPr>
          <p:cNvPr id="17" name="s17-text-15"/>
          <p:cNvSpPr txBox="1"/>
          <p:nvPr/>
        </p:nvSpPr>
        <p:spPr>
          <a:xfrm>
            <a:off x="1874520" y="2971800"/>
            <a:ext cx="2697480" cy="411480"/>
          </a:xfrm>
          <a:prstGeom prst="rect">
            <a:avLst/>
          </a:prstGeom>
          <a:noFill/>
          <a:ln/>
        </p:spPr>
        <p:txBody>
          <a:bodyPr wrap="square" lIns="0" tIns="0" rIns="0" bIns="0" rtlCol="0" anchor="ctr"/>
          <a:lstStyle/>
          <a:p>
            <a:pPr algn="l" indent="0" marL="0">
              <a:buNone/>
            </a:pPr>
            <a:r>
              <a:rPr lang="en-US" sz="1300" b="1" dirty="0">
                <a:solidFill>
                  <a:srgbClr val="FFFFFF"/>
                </a:solidFill>
                <a:latin typeface="Arial" pitchFamily="34" charset="0"/>
                <a:ea typeface="Arial" pitchFamily="34" charset="-122"/>
                <a:cs typeface="Arial" pitchFamily="34" charset="-120"/>
              </a:rPr>
              <a:t>Plan fee</a:t>
            </a:r>
            <a:endParaRPr lang="en-US" sz="1300" dirty="0"/>
          </a:p>
        </p:txBody>
      </p:sp>
      <p:sp>
        <p:nvSpPr>
          <p:cNvPr id="18" name="s17-text-16"/>
          <p:cNvSpPr txBox="1"/>
          <p:nvPr/>
        </p:nvSpPr>
        <p:spPr>
          <a:xfrm>
            <a:off x="4800600" y="2971800"/>
            <a:ext cx="1097280" cy="411480"/>
          </a:xfrm>
          <a:prstGeom prst="rect">
            <a:avLst/>
          </a:prstGeom>
          <a:noFill/>
          <a:ln/>
        </p:spPr>
        <p:txBody>
          <a:bodyPr wrap="square" lIns="0" tIns="0" rIns="0" bIns="0" rtlCol="0" anchor="ctr"/>
          <a:lstStyle/>
          <a:p>
            <a:pPr algn="l" indent="0" marL="0">
              <a:buNone/>
            </a:pPr>
            <a:r>
              <a:rPr lang="en-US" sz="1300" b="1" dirty="0">
                <a:solidFill>
                  <a:srgbClr val="FFFFFF"/>
                </a:solidFill>
                <a:latin typeface="Arial" pitchFamily="34" charset="0"/>
                <a:ea typeface="Arial" pitchFamily="34" charset="-122"/>
                <a:cs typeface="Arial" pitchFamily="34" charset="-120"/>
              </a:rPr>
              <a:t>Daily rentals</a:t>
            </a:r>
            <a:endParaRPr lang="en-US" sz="1300" dirty="0"/>
          </a:p>
        </p:txBody>
      </p:sp>
      <p:sp>
        <p:nvSpPr>
          <p:cNvPr id="19" name="s17-text-17"/>
          <p:cNvSpPr txBox="1"/>
          <p:nvPr/>
        </p:nvSpPr>
        <p:spPr>
          <a:xfrm>
            <a:off x="6126480" y="2971800"/>
            <a:ext cx="1280160" cy="411480"/>
          </a:xfrm>
          <a:prstGeom prst="rect">
            <a:avLst/>
          </a:prstGeom>
          <a:noFill/>
          <a:ln/>
        </p:spPr>
        <p:txBody>
          <a:bodyPr wrap="square" lIns="0" tIns="0" rIns="0" bIns="0" rtlCol="0" anchor="ctr"/>
          <a:lstStyle/>
          <a:p>
            <a:pPr algn="l" indent="0" marL="0">
              <a:buNone/>
            </a:pPr>
            <a:r>
              <a:rPr lang="en-US" sz="1300" b="1" dirty="0">
                <a:solidFill>
                  <a:srgbClr val="FFFFFF"/>
                </a:solidFill>
                <a:latin typeface="Arial" pitchFamily="34" charset="0"/>
                <a:ea typeface="Arial" pitchFamily="34" charset="-122"/>
                <a:cs typeface="Arial" pitchFamily="34" charset="-120"/>
              </a:rPr>
              <a:t>Monthly rentals</a:t>
            </a:r>
            <a:endParaRPr lang="en-US" sz="1300" dirty="0"/>
          </a:p>
        </p:txBody>
      </p:sp>
      <p:sp>
        <p:nvSpPr>
          <p:cNvPr id="20" name="s17-rect-18"/>
          <p:cNvSpPr/>
          <p:nvPr/>
        </p:nvSpPr>
        <p:spPr>
          <a:xfrm>
            <a:off x="548640" y="3383280"/>
            <a:ext cx="6949440" cy="502920"/>
          </a:xfrm>
          <a:prstGeom prst="rect">
            <a:avLst/>
          </a:prstGeom>
          <a:solidFill>
            <a:srgbClr val="F3F4F6"/>
          </a:solidFill>
          <a:ln/>
        </p:spPr>
      </p:sp>
      <p:sp>
        <p:nvSpPr>
          <p:cNvPr id="21" name="s17-text-19"/>
          <p:cNvSpPr txBox="1"/>
          <p:nvPr/>
        </p:nvSpPr>
        <p:spPr>
          <a:xfrm>
            <a:off x="685800" y="3383280"/>
            <a:ext cx="960120" cy="502920"/>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Basic</a:t>
            </a:r>
            <a:endParaRPr lang="en-US" sz="1600" dirty="0"/>
          </a:p>
        </p:txBody>
      </p:sp>
      <p:sp>
        <p:nvSpPr>
          <p:cNvPr id="22" name="s17-text-20"/>
          <p:cNvSpPr txBox="1"/>
          <p:nvPr/>
        </p:nvSpPr>
        <p:spPr>
          <a:xfrm>
            <a:off x="1874520" y="3383280"/>
            <a:ext cx="2697480" cy="502920"/>
          </a:xfrm>
          <a:prstGeom prst="rect">
            <a:avLst/>
          </a:prstGeom>
          <a:noFill/>
          <a:ln/>
        </p:spPr>
        <p:txBody>
          <a:bodyPr wrap="square" lIns="0" tIns="0" rIns="0" bIns="0" rtlCol="0" anchor="ctr"/>
          <a:lstStyle/>
          <a:p>
            <a:pPr algn="l" indent="0" marL="0">
              <a:buNone/>
            </a:pPr>
            <a:r>
              <a:rPr lang="en-US" sz="1300" dirty="0">
                <a:solidFill>
                  <a:srgbClr val="17191D"/>
                </a:solidFill>
                <a:latin typeface="Arial" pitchFamily="34" charset="0"/>
                <a:ea typeface="Arial" pitchFamily="34" charset="-122"/>
                <a:cs typeface="Arial" pitchFamily="34" charset="-120"/>
              </a:rPr>
              <a:t>Free</a:t>
            </a:r>
            <a:endParaRPr lang="en-US" sz="1300" dirty="0"/>
          </a:p>
        </p:txBody>
      </p:sp>
      <p:sp>
        <p:nvSpPr>
          <p:cNvPr id="23" name="s17-text-21"/>
          <p:cNvSpPr txBox="1"/>
          <p:nvPr/>
        </p:nvSpPr>
        <p:spPr>
          <a:xfrm>
            <a:off x="4800600" y="3383280"/>
            <a:ext cx="1097280" cy="502920"/>
          </a:xfrm>
          <a:prstGeom prst="rect">
            <a:avLst/>
          </a:prstGeom>
          <a:noFill/>
          <a:ln/>
        </p:spPr>
        <p:txBody>
          <a:bodyPr wrap="square" lIns="0" tIns="0" rIns="0" bIns="0" rtlCol="0" anchor="ctr"/>
          <a:lstStyle/>
          <a:p>
            <a:pPr algn="l" indent="0" marL="0">
              <a:buNone/>
            </a:pPr>
            <a:r>
              <a:rPr lang="en-US" sz="1600" b="1" dirty="0">
                <a:solidFill>
                  <a:srgbClr val="9A0002"/>
                </a:solidFill>
                <a:latin typeface="Arial" pitchFamily="34" charset="0"/>
                <a:ea typeface="Arial" pitchFamily="34" charset="-122"/>
                <a:cs typeface="Arial" pitchFamily="34" charset="-120"/>
              </a:rPr>
              <a:t>15%</a:t>
            </a:r>
            <a:endParaRPr lang="en-US" sz="1600" dirty="0"/>
          </a:p>
        </p:txBody>
      </p:sp>
      <p:sp>
        <p:nvSpPr>
          <p:cNvPr id="24" name="s17-text-22"/>
          <p:cNvSpPr txBox="1"/>
          <p:nvPr/>
        </p:nvSpPr>
        <p:spPr>
          <a:xfrm>
            <a:off x="6126480" y="3383280"/>
            <a:ext cx="1280160" cy="502920"/>
          </a:xfrm>
          <a:prstGeom prst="rect">
            <a:avLst/>
          </a:prstGeom>
          <a:noFill/>
          <a:ln/>
        </p:spPr>
        <p:txBody>
          <a:bodyPr wrap="square" lIns="0" tIns="0" rIns="0" bIns="0" rtlCol="0" anchor="ctr"/>
          <a:lstStyle/>
          <a:p>
            <a:pPr algn="l" indent="0" marL="0">
              <a:buNone/>
            </a:pPr>
            <a:r>
              <a:rPr lang="en-US" sz="1600" b="1" dirty="0">
                <a:solidFill>
                  <a:srgbClr val="9A0002"/>
                </a:solidFill>
                <a:latin typeface="Arial" pitchFamily="34" charset="0"/>
                <a:ea typeface="Arial" pitchFamily="34" charset="-122"/>
                <a:cs typeface="Arial" pitchFamily="34" charset="-120"/>
              </a:rPr>
              <a:t>10%</a:t>
            </a:r>
            <a:endParaRPr lang="en-US" sz="1600" dirty="0"/>
          </a:p>
        </p:txBody>
      </p:sp>
      <p:sp>
        <p:nvSpPr>
          <p:cNvPr id="25" name="s17-rect-23"/>
          <p:cNvSpPr/>
          <p:nvPr/>
        </p:nvSpPr>
        <p:spPr>
          <a:xfrm>
            <a:off x="548640" y="3886200"/>
            <a:ext cx="6949440" cy="713232"/>
          </a:xfrm>
          <a:prstGeom prst="rect">
            <a:avLst/>
          </a:prstGeom>
          <a:solidFill>
            <a:srgbClr val="FFFFFF"/>
          </a:solidFill>
          <a:ln/>
        </p:spPr>
      </p:sp>
      <p:sp>
        <p:nvSpPr>
          <p:cNvPr id="26" name="s17-text-24"/>
          <p:cNvSpPr txBox="1"/>
          <p:nvPr/>
        </p:nvSpPr>
        <p:spPr>
          <a:xfrm>
            <a:off x="685800" y="3886200"/>
            <a:ext cx="960120" cy="713232"/>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Pro</a:t>
            </a:r>
            <a:endParaRPr lang="en-US" sz="1600" dirty="0"/>
          </a:p>
        </p:txBody>
      </p:sp>
      <p:sp>
        <p:nvSpPr>
          <p:cNvPr id="27" name="s17-text-25"/>
          <p:cNvSpPr txBox="1"/>
          <p:nvPr/>
        </p:nvSpPr>
        <p:spPr>
          <a:xfrm>
            <a:off x="1874520" y="3886200"/>
            <a:ext cx="2697480" cy="713232"/>
          </a:xfrm>
          <a:prstGeom prst="rect">
            <a:avLst/>
          </a:prstGeom>
          <a:noFill/>
          <a:ln/>
        </p:spPr>
        <p:txBody>
          <a:bodyPr wrap="square" lIns="0" tIns="0" rIns="0" bIns="0" rtlCol="0" anchor="ctr"/>
          <a:lstStyle/>
          <a:p>
            <a:pPr algn="l" indent="0" marL="0">
              <a:buNone/>
            </a:pPr>
            <a:r>
              <a:rPr lang="en-US" sz="1300" dirty="0">
                <a:solidFill>
                  <a:srgbClr val="17191D"/>
                </a:solidFill>
                <a:latin typeface="Arial" pitchFamily="34" charset="0"/>
                <a:ea typeface="Arial" pitchFamily="34" charset="-122"/>
                <a:cs typeface="Arial" pitchFamily="34" charset="-120"/>
              </a:rPr>
              <a:t>Companies: 19 JOD a month</a:t>
            </a:r>
            <a:endParaRPr lang="en-US" sz="1300" dirty="0"/>
          </a:p>
          <a:p>
            <a:pPr algn="l" indent="0" marL="0">
              <a:buNone/>
            </a:pPr>
            <a:r>
              <a:rPr lang="en-US" sz="1300" dirty="0">
                <a:solidFill>
                  <a:srgbClr val="17191D"/>
                </a:solidFill>
                <a:latin typeface="Arial" pitchFamily="34" charset="0"/>
                <a:ea typeface="Arial" pitchFamily="34" charset="-122"/>
                <a:cs typeface="Arial" pitchFamily="34" charset="-120"/>
              </a:rPr>
              <a:t>Private owners: 5 JOD a month</a:t>
            </a:r>
            <a:endParaRPr lang="en-US" sz="1300" dirty="0"/>
          </a:p>
        </p:txBody>
      </p:sp>
      <p:sp>
        <p:nvSpPr>
          <p:cNvPr id="28" name="s17-text-26"/>
          <p:cNvSpPr txBox="1"/>
          <p:nvPr/>
        </p:nvSpPr>
        <p:spPr>
          <a:xfrm>
            <a:off x="4800600" y="3886200"/>
            <a:ext cx="1097280" cy="713232"/>
          </a:xfrm>
          <a:prstGeom prst="rect">
            <a:avLst/>
          </a:prstGeom>
          <a:noFill/>
          <a:ln/>
        </p:spPr>
        <p:txBody>
          <a:bodyPr wrap="square" lIns="0" tIns="0" rIns="0" bIns="0" rtlCol="0" anchor="ctr"/>
          <a:lstStyle/>
          <a:p>
            <a:pPr algn="l" indent="0" marL="0">
              <a:buNone/>
            </a:pPr>
            <a:r>
              <a:rPr lang="en-US" sz="1600" b="1" dirty="0">
                <a:solidFill>
                  <a:srgbClr val="9A0002"/>
                </a:solidFill>
                <a:latin typeface="Arial" pitchFamily="34" charset="0"/>
                <a:ea typeface="Arial" pitchFamily="34" charset="-122"/>
                <a:cs typeface="Arial" pitchFamily="34" charset="-120"/>
              </a:rPr>
              <a:t>12%</a:t>
            </a:r>
            <a:endParaRPr lang="en-US" sz="1600" dirty="0"/>
          </a:p>
        </p:txBody>
      </p:sp>
      <p:sp>
        <p:nvSpPr>
          <p:cNvPr id="29" name="s17-text-27"/>
          <p:cNvSpPr txBox="1"/>
          <p:nvPr/>
        </p:nvSpPr>
        <p:spPr>
          <a:xfrm>
            <a:off x="6126480" y="3886200"/>
            <a:ext cx="1280160" cy="713232"/>
          </a:xfrm>
          <a:prstGeom prst="rect">
            <a:avLst/>
          </a:prstGeom>
          <a:noFill/>
          <a:ln/>
        </p:spPr>
        <p:txBody>
          <a:bodyPr wrap="square" lIns="0" tIns="0" rIns="0" bIns="0" rtlCol="0" anchor="ctr"/>
          <a:lstStyle/>
          <a:p>
            <a:pPr algn="l" indent="0" marL="0">
              <a:buNone/>
            </a:pPr>
            <a:r>
              <a:rPr lang="en-US" sz="1600" b="1" dirty="0">
                <a:solidFill>
                  <a:srgbClr val="9A0002"/>
                </a:solidFill>
                <a:latin typeface="Arial" pitchFamily="34" charset="0"/>
                <a:ea typeface="Arial" pitchFamily="34" charset="-122"/>
                <a:cs typeface="Arial" pitchFamily="34" charset="-120"/>
              </a:rPr>
              <a:t>9%</a:t>
            </a:r>
            <a:endParaRPr lang="en-US" sz="1600" dirty="0"/>
          </a:p>
        </p:txBody>
      </p:sp>
      <p:sp>
        <p:nvSpPr>
          <p:cNvPr id="30" name="s17-rect-28"/>
          <p:cNvSpPr/>
          <p:nvPr/>
        </p:nvSpPr>
        <p:spPr>
          <a:xfrm>
            <a:off x="548640" y="4599432"/>
            <a:ext cx="6949440" cy="502920"/>
          </a:xfrm>
          <a:prstGeom prst="rect">
            <a:avLst/>
          </a:prstGeom>
          <a:solidFill>
            <a:srgbClr val="F3F4F6"/>
          </a:solidFill>
          <a:ln/>
        </p:spPr>
      </p:sp>
      <p:sp>
        <p:nvSpPr>
          <p:cNvPr id="31" name="s17-text-29"/>
          <p:cNvSpPr txBox="1"/>
          <p:nvPr/>
        </p:nvSpPr>
        <p:spPr>
          <a:xfrm>
            <a:off x="685800" y="4599432"/>
            <a:ext cx="960120" cy="502920"/>
          </a:xfrm>
          <a:prstGeom prst="rect">
            <a:avLst/>
          </a:prstGeom>
          <a:noFill/>
          <a:ln/>
        </p:spPr>
        <p:txBody>
          <a:bodyPr wrap="square" lIns="0" tIns="0" rIns="0" bIns="0" rtlCol="0" anchor="ctr"/>
          <a:lstStyle/>
          <a:p>
            <a:pPr algn="l" indent="0" marL="0">
              <a:buNone/>
            </a:pPr>
            <a:r>
              <a:rPr lang="en-US" sz="1600" b="1" dirty="0">
                <a:solidFill>
                  <a:srgbClr val="17191D"/>
                </a:solidFill>
                <a:latin typeface="Arial" pitchFamily="34" charset="0"/>
                <a:ea typeface="Arial" pitchFamily="34" charset="-122"/>
                <a:cs typeface="Arial" pitchFamily="34" charset="-120"/>
              </a:rPr>
              <a:t>Pro Plus</a:t>
            </a:r>
            <a:endParaRPr lang="en-US" sz="1600" dirty="0"/>
          </a:p>
        </p:txBody>
      </p:sp>
      <p:sp>
        <p:nvSpPr>
          <p:cNvPr id="32" name="s17-text-30"/>
          <p:cNvSpPr txBox="1"/>
          <p:nvPr/>
        </p:nvSpPr>
        <p:spPr>
          <a:xfrm>
            <a:off x="1874520" y="4599432"/>
            <a:ext cx="2697480" cy="502920"/>
          </a:xfrm>
          <a:prstGeom prst="rect">
            <a:avLst/>
          </a:prstGeom>
          <a:noFill/>
          <a:ln/>
        </p:spPr>
        <p:txBody>
          <a:bodyPr wrap="square" lIns="0" tIns="0" rIns="0" bIns="0" rtlCol="0" anchor="ctr"/>
          <a:lstStyle/>
          <a:p>
            <a:pPr algn="l" indent="0" marL="0">
              <a:buNone/>
            </a:pPr>
            <a:r>
              <a:rPr lang="en-US" sz="1300" dirty="0">
                <a:solidFill>
                  <a:srgbClr val="17191D"/>
                </a:solidFill>
                <a:latin typeface="Arial" pitchFamily="34" charset="0"/>
                <a:ea typeface="Arial" pitchFamily="34" charset="-122"/>
                <a:cs typeface="Arial" pitchFamily="34" charset="-120"/>
              </a:rPr>
              <a:t>Companies: 49 JOD a month</a:t>
            </a:r>
            <a:endParaRPr lang="en-US" sz="1300" dirty="0"/>
          </a:p>
        </p:txBody>
      </p:sp>
      <p:sp>
        <p:nvSpPr>
          <p:cNvPr id="33" name="s17-text-31"/>
          <p:cNvSpPr txBox="1"/>
          <p:nvPr/>
        </p:nvSpPr>
        <p:spPr>
          <a:xfrm>
            <a:off x="4800600" y="4599432"/>
            <a:ext cx="1097280" cy="502920"/>
          </a:xfrm>
          <a:prstGeom prst="rect">
            <a:avLst/>
          </a:prstGeom>
          <a:noFill/>
          <a:ln/>
        </p:spPr>
        <p:txBody>
          <a:bodyPr wrap="square" lIns="0" tIns="0" rIns="0" bIns="0" rtlCol="0" anchor="ctr"/>
          <a:lstStyle/>
          <a:p>
            <a:pPr algn="l" indent="0" marL="0">
              <a:buNone/>
            </a:pPr>
            <a:r>
              <a:rPr lang="en-US" sz="1600" b="1" dirty="0">
                <a:solidFill>
                  <a:srgbClr val="9A0002"/>
                </a:solidFill>
                <a:latin typeface="Arial" pitchFamily="34" charset="0"/>
                <a:ea typeface="Arial" pitchFamily="34" charset="-122"/>
                <a:cs typeface="Arial" pitchFamily="34" charset="-120"/>
              </a:rPr>
              <a:t>10%</a:t>
            </a:r>
            <a:endParaRPr lang="en-US" sz="1600" dirty="0"/>
          </a:p>
        </p:txBody>
      </p:sp>
      <p:sp>
        <p:nvSpPr>
          <p:cNvPr id="34" name="s17-text-32"/>
          <p:cNvSpPr txBox="1"/>
          <p:nvPr/>
        </p:nvSpPr>
        <p:spPr>
          <a:xfrm>
            <a:off x="6126480" y="4599432"/>
            <a:ext cx="1280160" cy="502920"/>
          </a:xfrm>
          <a:prstGeom prst="rect">
            <a:avLst/>
          </a:prstGeom>
          <a:noFill/>
          <a:ln/>
        </p:spPr>
        <p:txBody>
          <a:bodyPr wrap="square" lIns="0" tIns="0" rIns="0" bIns="0" rtlCol="0" anchor="ctr"/>
          <a:lstStyle/>
          <a:p>
            <a:pPr algn="l" indent="0" marL="0">
              <a:buNone/>
            </a:pPr>
            <a:r>
              <a:rPr lang="en-US" sz="1600" b="1" dirty="0">
                <a:solidFill>
                  <a:srgbClr val="9A0002"/>
                </a:solidFill>
                <a:latin typeface="Arial" pitchFamily="34" charset="0"/>
                <a:ea typeface="Arial" pitchFamily="34" charset="-122"/>
                <a:cs typeface="Arial" pitchFamily="34" charset="-120"/>
              </a:rPr>
              <a:t>8%</a:t>
            </a:r>
            <a:endParaRPr lang="en-US" sz="1600" dirty="0"/>
          </a:p>
        </p:txBody>
      </p:sp>
      <p:sp>
        <p:nvSpPr>
          <p:cNvPr id="35" name="s17-text-33"/>
          <p:cNvSpPr txBox="1"/>
          <p:nvPr/>
        </p:nvSpPr>
        <p:spPr>
          <a:xfrm>
            <a:off x="548640" y="5193792"/>
            <a:ext cx="6949440" cy="685800"/>
          </a:xfrm>
          <a:prstGeom prst="rect">
            <a:avLst/>
          </a:prstGeom>
          <a:noFill/>
          <a:ln/>
        </p:spPr>
        <p:txBody>
          <a:bodyPr wrap="square" lIns="0" tIns="0" rIns="0" bIns="0" rtlCol="0" anchor="t"/>
          <a:lstStyle/>
          <a:p>
            <a:pPr algn="l" indent="0" marL="0">
              <a:buNone/>
            </a:pPr>
            <a:r>
              <a:rPr lang="en-US" sz="1200" dirty="0">
                <a:solidFill>
                  <a:srgbClr val="555A63"/>
                </a:solidFill>
                <a:latin typeface="Arial" pitchFamily="34" charset="0"/>
                <a:ea typeface="Arial" pitchFamily="34" charset="-122"/>
                <a:cs typeface="Arial" pitchFamily="34" charset="-120"/>
              </a:rPr>
              <a:t>Launch defaults for Jordan, set per market. Minimum commission 2 JOD per booking. YorDrive pays the card fees. Paid plans open at public launch; until then, new partners join as Founding partners.</a:t>
            </a:r>
            <a:endParaRPr lang="en-US" sz="1200" dirty="0"/>
          </a:p>
        </p:txBody>
      </p:sp>
      <p:sp>
        <p:nvSpPr>
          <p:cNvPr id="36" name="s17-rect-34"/>
          <p:cNvSpPr/>
          <p:nvPr/>
        </p:nvSpPr>
        <p:spPr>
          <a:xfrm>
            <a:off x="7818120" y="1965960"/>
            <a:ext cx="3822192" cy="4023360"/>
          </a:xfrm>
          <a:prstGeom prst="roundRect">
            <a:avLst>
              <a:gd name="adj" fmla="val 5981"/>
            </a:avLst>
          </a:prstGeom>
          <a:solidFill>
            <a:srgbClr val="F3F4F6"/>
          </a:solidFill>
          <a:ln/>
        </p:spPr>
      </p:sp>
      <p:sp>
        <p:nvSpPr>
          <p:cNvPr id="37" name="s17-text-35"/>
          <p:cNvSpPr txBox="1"/>
          <p:nvPr/>
        </p:nvSpPr>
        <p:spPr>
          <a:xfrm>
            <a:off x="8092440" y="2148840"/>
            <a:ext cx="329184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EXAMPLE BOOKING</a:t>
            </a:r>
            <a:endParaRPr lang="en-US" sz="1200" dirty="0"/>
          </a:p>
        </p:txBody>
      </p:sp>
      <p:sp>
        <p:nvSpPr>
          <p:cNvPr id="38" name="s17-text-36"/>
          <p:cNvSpPr txBox="1"/>
          <p:nvPr/>
        </p:nvSpPr>
        <p:spPr>
          <a:xfrm>
            <a:off x="8092440" y="2423160"/>
            <a:ext cx="3291840" cy="411480"/>
          </a:xfrm>
          <a:prstGeom prst="rect">
            <a:avLst/>
          </a:prstGeom>
          <a:noFill/>
          <a:ln/>
        </p:spPr>
        <p:txBody>
          <a:bodyPr wrap="square" lIns="0" tIns="0" rIns="0" bIns="0" rtlCol="0" anchor="t"/>
          <a:lstStyle/>
          <a:p>
            <a:pPr algn="l" indent="0" marL="0">
              <a:buNone/>
            </a:pPr>
            <a:r>
              <a:rPr lang="en-US" sz="1900" b="1" dirty="0">
                <a:solidFill>
                  <a:srgbClr val="17191D"/>
                </a:solidFill>
                <a:latin typeface="Arial" pitchFamily="34" charset="0"/>
                <a:ea typeface="Arial" pitchFamily="34" charset="-122"/>
                <a:cs typeface="Arial" pitchFamily="34" charset="-120"/>
              </a:rPr>
              <a:t>3 days × 25 JOD = 75 JOD</a:t>
            </a:r>
            <a:endParaRPr lang="en-US" sz="1900" dirty="0"/>
          </a:p>
        </p:txBody>
      </p:sp>
      <p:sp>
        <p:nvSpPr>
          <p:cNvPr id="39" name="s17-text-37"/>
          <p:cNvSpPr txBox="1"/>
          <p:nvPr/>
        </p:nvSpPr>
        <p:spPr>
          <a:xfrm>
            <a:off x="8092440" y="3017520"/>
            <a:ext cx="3291840" cy="292608"/>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Customer pays online now</a:t>
            </a:r>
            <a:endParaRPr lang="en-US" sz="1400" dirty="0"/>
          </a:p>
        </p:txBody>
      </p:sp>
      <p:sp>
        <p:nvSpPr>
          <p:cNvPr id="40" name="s17-text-38"/>
          <p:cNvSpPr txBox="1"/>
          <p:nvPr/>
        </p:nvSpPr>
        <p:spPr>
          <a:xfrm>
            <a:off x="8092440" y="3273552"/>
            <a:ext cx="3291840" cy="548640"/>
          </a:xfrm>
          <a:prstGeom prst="rect">
            <a:avLst/>
          </a:prstGeom>
          <a:noFill/>
          <a:ln/>
        </p:spPr>
        <p:txBody>
          <a:bodyPr wrap="square" lIns="0" tIns="0" rIns="0" bIns="0" rtlCol="0" anchor="t"/>
          <a:lstStyle/>
          <a:p>
            <a:pPr algn="l" indent="0" marL="0">
              <a:buNone/>
            </a:pPr>
            <a:r>
              <a:rPr lang="en-US" sz="3000" b="1" dirty="0">
                <a:solidFill>
                  <a:srgbClr val="9A0002"/>
                </a:solidFill>
                <a:latin typeface="Arial" pitchFamily="34" charset="0"/>
                <a:ea typeface="Arial" pitchFamily="34" charset="-122"/>
                <a:cs typeface="Arial" pitchFamily="34" charset="-120"/>
              </a:rPr>
              <a:t>11.250 JOD</a:t>
            </a:r>
            <a:endParaRPr lang="en-US" sz="3000" dirty="0"/>
          </a:p>
        </p:txBody>
      </p:sp>
      <p:sp>
        <p:nvSpPr>
          <p:cNvPr id="41" name="s17-text-39"/>
          <p:cNvSpPr txBox="1"/>
          <p:nvPr/>
        </p:nvSpPr>
        <p:spPr>
          <a:xfrm>
            <a:off x="8092440" y="3794760"/>
            <a:ext cx="3291840" cy="292608"/>
          </a:xfrm>
          <a:prstGeom prst="rect">
            <a:avLst/>
          </a:prstGeom>
          <a:noFill/>
          <a:ln/>
        </p:spPr>
        <p:txBody>
          <a:bodyPr wrap="square" lIns="0" tIns="0" rIns="0" bIns="0" rtlCol="0" anchor="t"/>
          <a:lstStyle/>
          <a:p>
            <a:pPr algn="l" indent="0" marL="0">
              <a:buNone/>
            </a:pPr>
            <a:r>
              <a:rPr lang="en-US" sz="1300" dirty="0">
                <a:solidFill>
                  <a:srgbClr val="555A63"/>
                </a:solidFill>
                <a:latin typeface="Arial" pitchFamily="34" charset="0"/>
                <a:ea typeface="Arial" pitchFamily="34" charset="-122"/>
                <a:cs typeface="Arial" pitchFamily="34" charset="-120"/>
              </a:rPr>
              <a:t>YorDrive's commission (15%)</a:t>
            </a:r>
            <a:endParaRPr lang="en-US" sz="1300" dirty="0"/>
          </a:p>
        </p:txBody>
      </p:sp>
      <p:sp>
        <p:nvSpPr>
          <p:cNvPr id="42" name="s17-rect-40"/>
          <p:cNvSpPr/>
          <p:nvPr/>
        </p:nvSpPr>
        <p:spPr>
          <a:xfrm>
            <a:off x="8092440" y="4206240"/>
            <a:ext cx="3273552" cy="18288"/>
          </a:xfrm>
          <a:prstGeom prst="rect">
            <a:avLst/>
          </a:prstGeom>
          <a:solidFill>
            <a:srgbClr val="E4E6EA"/>
          </a:solidFill>
          <a:ln/>
        </p:spPr>
      </p:sp>
      <p:sp>
        <p:nvSpPr>
          <p:cNvPr id="43" name="s17-text-41"/>
          <p:cNvSpPr txBox="1"/>
          <p:nvPr/>
        </p:nvSpPr>
        <p:spPr>
          <a:xfrm>
            <a:off x="8092440" y="4361688"/>
            <a:ext cx="3291840" cy="292608"/>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Customer pays you at pickup</a:t>
            </a:r>
            <a:endParaRPr lang="en-US" sz="1400" dirty="0"/>
          </a:p>
        </p:txBody>
      </p:sp>
      <p:sp>
        <p:nvSpPr>
          <p:cNvPr id="44" name="s17-text-42"/>
          <p:cNvSpPr txBox="1"/>
          <p:nvPr/>
        </p:nvSpPr>
        <p:spPr>
          <a:xfrm>
            <a:off x="8092440" y="4617720"/>
            <a:ext cx="3291840" cy="548640"/>
          </a:xfrm>
          <a:prstGeom prst="rect">
            <a:avLst/>
          </a:prstGeom>
          <a:noFill/>
          <a:ln/>
        </p:spPr>
        <p:txBody>
          <a:bodyPr wrap="square" lIns="0" tIns="0" rIns="0" bIns="0" rtlCol="0" anchor="t"/>
          <a:lstStyle/>
          <a:p>
            <a:pPr algn="l" indent="0" marL="0">
              <a:buNone/>
            </a:pPr>
            <a:r>
              <a:rPr lang="en-US" sz="3000" b="1" dirty="0">
                <a:solidFill>
                  <a:srgbClr val="17191D"/>
                </a:solidFill>
                <a:latin typeface="Arial" pitchFamily="34" charset="0"/>
                <a:ea typeface="Arial" pitchFamily="34" charset="-122"/>
                <a:cs typeface="Arial" pitchFamily="34" charset="-120"/>
              </a:rPr>
              <a:t>63.750 JOD</a:t>
            </a:r>
            <a:endParaRPr lang="en-US" sz="3000" dirty="0"/>
          </a:p>
        </p:txBody>
      </p:sp>
      <p:sp>
        <p:nvSpPr>
          <p:cNvPr id="45" name="s17-text-43"/>
          <p:cNvSpPr txBox="1"/>
          <p:nvPr/>
        </p:nvSpPr>
        <p:spPr>
          <a:xfrm>
            <a:off x="8092440" y="5138928"/>
            <a:ext cx="3291840" cy="548640"/>
          </a:xfrm>
          <a:prstGeom prst="rect">
            <a:avLst/>
          </a:prstGeom>
          <a:noFill/>
          <a:ln/>
        </p:spPr>
        <p:txBody>
          <a:bodyPr wrap="square" lIns="0" tIns="0" rIns="0" bIns="0" rtlCol="0" anchor="t"/>
          <a:lstStyle/>
          <a:p>
            <a:pPr algn="l" indent="0" marL="0">
              <a:buNone/>
            </a:pPr>
            <a:r>
              <a:rPr lang="en-US" sz="1300" dirty="0">
                <a:solidFill>
                  <a:srgbClr val="555A63"/>
                </a:solidFill>
                <a:latin typeface="Arial" pitchFamily="34" charset="0"/>
                <a:ea typeface="Arial" pitchFamily="34" charset="-122"/>
                <a:cs typeface="Arial" pitchFamily="34" charset="-120"/>
              </a:rPr>
              <a:t>Plus a refundable deposit, paid to you</a:t>
            </a:r>
            <a:endParaRPr lang="en-US" sz="1300" dirty="0"/>
          </a:p>
        </p:txBody>
      </p:sp>
      <p:sp>
        <p:nvSpPr>
          <p:cNvPr id="46" name="s17-text-44"/>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17 / 22</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18-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ONBOARDING</a:t>
            </a:r>
            <a:endParaRPr lang="en-US" sz="1200" dirty="0"/>
          </a:p>
        </p:txBody>
      </p:sp>
      <p:sp>
        <p:nvSpPr>
          <p:cNvPr id="3" name="s18-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Start in five easy steps</a:t>
            </a:r>
            <a:endParaRPr lang="en-US" sz="3400" dirty="0"/>
          </a:p>
        </p:txBody>
      </p:sp>
      <p:sp>
        <p:nvSpPr>
          <p:cNvPr id="4" name="s18-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Joining is simple, and our team helps you at every step.</a:t>
            </a:r>
            <a:endParaRPr lang="en-US" sz="1700" dirty="0"/>
          </a:p>
        </p:txBody>
      </p:sp>
      <p:pic>
        <p:nvPicPr>
          <p:cNvPr id="5" name="s18-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8-rect-4"/>
          <p:cNvSpPr/>
          <p:nvPr/>
        </p:nvSpPr>
        <p:spPr>
          <a:xfrm>
            <a:off x="768096" y="2240280"/>
            <a:ext cx="27432" cy="3200400"/>
          </a:xfrm>
          <a:prstGeom prst="rect">
            <a:avLst/>
          </a:prstGeom>
          <a:solidFill>
            <a:srgbClr val="F3D9D6"/>
          </a:solidFill>
          <a:ln/>
        </p:spPr>
      </p:sp>
      <p:sp>
        <p:nvSpPr>
          <p:cNvPr id="7" name="s18-rect-5"/>
          <p:cNvSpPr/>
          <p:nvPr/>
        </p:nvSpPr>
        <p:spPr>
          <a:xfrm>
            <a:off x="548640" y="2011680"/>
            <a:ext cx="457200" cy="457200"/>
          </a:xfrm>
          <a:prstGeom prst="ellipse">
            <a:avLst/>
          </a:prstGeom>
          <a:solidFill>
            <a:srgbClr val="9A0002"/>
          </a:solidFill>
          <a:ln/>
        </p:spPr>
      </p:sp>
      <p:sp>
        <p:nvSpPr>
          <p:cNvPr id="8" name="s18-text-6"/>
          <p:cNvSpPr txBox="1"/>
          <p:nvPr/>
        </p:nvSpPr>
        <p:spPr>
          <a:xfrm>
            <a:off x="54864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9" name="s18-text-7"/>
          <p:cNvSpPr txBox="1"/>
          <p:nvPr/>
        </p:nvSpPr>
        <p:spPr>
          <a:xfrm>
            <a:off x="1280160" y="1984248"/>
            <a:ext cx="566928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Sign up with your phone</a:t>
            </a:r>
            <a:endParaRPr lang="en-US" sz="1800" dirty="0"/>
          </a:p>
        </p:txBody>
      </p:sp>
      <p:sp>
        <p:nvSpPr>
          <p:cNvPr id="10" name="s18-text-8"/>
          <p:cNvSpPr txBox="1"/>
          <p:nvPr/>
        </p:nvSpPr>
        <p:spPr>
          <a:xfrm>
            <a:off x="1280160" y="2313432"/>
            <a:ext cx="5669280" cy="41148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One code by SMS or WhatsApp. No password to remember.</a:t>
            </a:r>
            <a:endParaRPr lang="en-US" sz="1400" dirty="0"/>
          </a:p>
        </p:txBody>
      </p:sp>
      <p:sp>
        <p:nvSpPr>
          <p:cNvPr id="11" name="s18-rect-9"/>
          <p:cNvSpPr/>
          <p:nvPr/>
        </p:nvSpPr>
        <p:spPr>
          <a:xfrm>
            <a:off x="548640" y="2816352"/>
            <a:ext cx="457200" cy="457200"/>
          </a:xfrm>
          <a:prstGeom prst="ellipse">
            <a:avLst/>
          </a:prstGeom>
          <a:solidFill>
            <a:srgbClr val="9A0002"/>
          </a:solidFill>
          <a:ln/>
        </p:spPr>
      </p:sp>
      <p:sp>
        <p:nvSpPr>
          <p:cNvPr id="12" name="s18-text-10"/>
          <p:cNvSpPr txBox="1"/>
          <p:nvPr/>
        </p:nvSpPr>
        <p:spPr>
          <a:xfrm>
            <a:off x="548640" y="2816352"/>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s18-text-11"/>
          <p:cNvSpPr txBox="1"/>
          <p:nvPr/>
        </p:nvSpPr>
        <p:spPr>
          <a:xfrm>
            <a:off x="1280160" y="2788920"/>
            <a:ext cx="566928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Choose your type</a:t>
            </a:r>
            <a:endParaRPr lang="en-US" sz="1800" dirty="0"/>
          </a:p>
        </p:txBody>
      </p:sp>
      <p:sp>
        <p:nvSpPr>
          <p:cNvPr id="14" name="s18-text-12"/>
          <p:cNvSpPr txBox="1"/>
          <p:nvPr/>
        </p:nvSpPr>
        <p:spPr>
          <a:xfrm>
            <a:off x="1280160" y="3118104"/>
            <a:ext cx="5669280" cy="41148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Rental company, or private car owner.</a:t>
            </a:r>
            <a:endParaRPr lang="en-US" sz="1400" dirty="0"/>
          </a:p>
        </p:txBody>
      </p:sp>
      <p:sp>
        <p:nvSpPr>
          <p:cNvPr id="15" name="s18-rect-13"/>
          <p:cNvSpPr/>
          <p:nvPr/>
        </p:nvSpPr>
        <p:spPr>
          <a:xfrm>
            <a:off x="548640" y="3621024"/>
            <a:ext cx="457200" cy="457200"/>
          </a:xfrm>
          <a:prstGeom prst="ellipse">
            <a:avLst/>
          </a:prstGeom>
          <a:solidFill>
            <a:srgbClr val="9A0002"/>
          </a:solidFill>
          <a:ln/>
        </p:spPr>
      </p:sp>
      <p:sp>
        <p:nvSpPr>
          <p:cNvPr id="16" name="s18-text-14"/>
          <p:cNvSpPr txBox="1"/>
          <p:nvPr/>
        </p:nvSpPr>
        <p:spPr>
          <a:xfrm>
            <a:off x="548640" y="3621024"/>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7" name="s18-text-15"/>
          <p:cNvSpPr txBox="1"/>
          <p:nvPr/>
        </p:nvSpPr>
        <p:spPr>
          <a:xfrm>
            <a:off x="1280160" y="3593592"/>
            <a:ext cx="566928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Send your papers</a:t>
            </a:r>
            <a:endParaRPr lang="en-US" sz="1800" dirty="0"/>
          </a:p>
        </p:txBody>
      </p:sp>
      <p:sp>
        <p:nvSpPr>
          <p:cNvPr id="18" name="s18-text-16"/>
          <p:cNvSpPr txBox="1"/>
          <p:nvPr/>
        </p:nvSpPr>
        <p:spPr>
          <a:xfrm>
            <a:off x="1280160" y="3922776"/>
            <a:ext cx="5669280" cy="41148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Your company papers, or your ID and licence. We tell you which ones.</a:t>
            </a:r>
            <a:endParaRPr lang="en-US" sz="1400" dirty="0"/>
          </a:p>
        </p:txBody>
      </p:sp>
      <p:sp>
        <p:nvSpPr>
          <p:cNvPr id="19" name="s18-rect-17"/>
          <p:cNvSpPr/>
          <p:nvPr/>
        </p:nvSpPr>
        <p:spPr>
          <a:xfrm>
            <a:off x="548640" y="4425696"/>
            <a:ext cx="457200" cy="457200"/>
          </a:xfrm>
          <a:prstGeom prst="ellipse">
            <a:avLst/>
          </a:prstGeom>
          <a:solidFill>
            <a:srgbClr val="9A0002"/>
          </a:solidFill>
          <a:ln/>
        </p:spPr>
      </p:sp>
      <p:sp>
        <p:nvSpPr>
          <p:cNvPr id="20" name="s18-text-18"/>
          <p:cNvSpPr txBox="1"/>
          <p:nvPr/>
        </p:nvSpPr>
        <p:spPr>
          <a:xfrm>
            <a:off x="548640" y="4425696"/>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1" name="s18-text-19"/>
          <p:cNvSpPr txBox="1"/>
          <p:nvPr/>
        </p:nvSpPr>
        <p:spPr>
          <a:xfrm>
            <a:off x="1280160" y="4398264"/>
            <a:ext cx="566928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We check and approve</a:t>
            </a:r>
            <a:endParaRPr lang="en-US" sz="1800" dirty="0"/>
          </a:p>
        </p:txBody>
      </p:sp>
      <p:sp>
        <p:nvSpPr>
          <p:cNvPr id="22" name="s18-text-20"/>
          <p:cNvSpPr txBox="1"/>
          <p:nvPr/>
        </p:nvSpPr>
        <p:spPr>
          <a:xfrm>
            <a:off x="1280160" y="4727448"/>
            <a:ext cx="5669280" cy="41148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Our team reviews your papers and helps if something is missing.</a:t>
            </a:r>
            <a:endParaRPr lang="en-US" sz="1400" dirty="0"/>
          </a:p>
        </p:txBody>
      </p:sp>
      <p:sp>
        <p:nvSpPr>
          <p:cNvPr id="23" name="s18-rect-21"/>
          <p:cNvSpPr/>
          <p:nvPr/>
        </p:nvSpPr>
        <p:spPr>
          <a:xfrm>
            <a:off x="548640" y="5230368"/>
            <a:ext cx="457200" cy="457200"/>
          </a:xfrm>
          <a:prstGeom prst="ellipse">
            <a:avLst/>
          </a:prstGeom>
          <a:solidFill>
            <a:srgbClr val="9A0002"/>
          </a:solidFill>
          <a:ln/>
        </p:spPr>
      </p:sp>
      <p:sp>
        <p:nvSpPr>
          <p:cNvPr id="24" name="s18-text-22"/>
          <p:cNvSpPr txBox="1"/>
          <p:nvPr/>
        </p:nvSpPr>
        <p:spPr>
          <a:xfrm>
            <a:off x="548640" y="523036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25" name="s18-text-23"/>
          <p:cNvSpPr txBox="1"/>
          <p:nvPr/>
        </p:nvSpPr>
        <p:spPr>
          <a:xfrm>
            <a:off x="1280160" y="5202936"/>
            <a:ext cx="566928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Add your cars</a:t>
            </a:r>
            <a:endParaRPr lang="en-US" sz="1800" dirty="0"/>
          </a:p>
        </p:txBody>
      </p:sp>
      <p:sp>
        <p:nvSpPr>
          <p:cNvPr id="26" name="s18-text-24"/>
          <p:cNvSpPr txBox="1"/>
          <p:nvPr/>
        </p:nvSpPr>
        <p:spPr>
          <a:xfrm>
            <a:off x="1280160" y="5532120"/>
            <a:ext cx="5669280" cy="41148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Each car is checked with its registration, then goes live.</a:t>
            </a:r>
            <a:endParaRPr lang="en-US" sz="1400" dirty="0"/>
          </a:p>
        </p:txBody>
      </p:sp>
      <p:sp>
        <p:nvSpPr>
          <p:cNvPr id="27" name="s18-rect-25"/>
          <p:cNvSpPr/>
          <p:nvPr/>
        </p:nvSpPr>
        <p:spPr>
          <a:xfrm>
            <a:off x="7040880" y="1965960"/>
            <a:ext cx="4599432" cy="4023360"/>
          </a:xfrm>
          <a:prstGeom prst="roundRect">
            <a:avLst>
              <a:gd name="adj" fmla="val 6818"/>
            </a:avLst>
          </a:prstGeom>
          <a:solidFill>
            <a:srgbClr val="F3F4F6"/>
          </a:solidFill>
          <a:ln/>
        </p:spPr>
      </p:sp>
      <p:pic>
        <p:nvPicPr>
          <p:cNvPr id="28" name="s18-img-26" descr="onboarding">    </p:cNvPr>
          <p:cNvPicPr>
            <a:picLocks noChangeAspect="1"/>
          </p:cNvPicPr>
          <p:nvPr/>
        </p:nvPicPr>
        <p:blipFill>
          <a:blip r:embed="rId2"/>
          <a:stretch>
            <a:fillRect/>
          </a:stretch>
        </p:blipFill>
        <p:spPr>
          <a:xfrm>
            <a:off x="7040880" y="2444496"/>
            <a:ext cx="4599432" cy="3066288"/>
          </a:xfrm>
          <a:prstGeom prst="rect">
            <a:avLst/>
          </a:prstGeom>
        </p:spPr>
      </p:pic>
      <p:sp>
        <p:nvSpPr>
          <p:cNvPr id="29" name="s18-text-27"/>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18 / 22</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19-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SUPPORT</a:t>
            </a:r>
            <a:endParaRPr lang="en-US" sz="1200" dirty="0"/>
          </a:p>
        </p:txBody>
      </p:sp>
      <p:sp>
        <p:nvSpPr>
          <p:cNvPr id="3" name="s19-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We help you every step</a:t>
            </a:r>
            <a:endParaRPr lang="en-US" sz="3400" dirty="0"/>
          </a:p>
        </p:txBody>
      </p:sp>
      <p:sp>
        <p:nvSpPr>
          <p:cNvPr id="4" name="s19-text-2"/>
          <p:cNvSpPr txBox="1"/>
          <p:nvPr/>
        </p:nvSpPr>
        <p:spPr>
          <a:xfrm>
            <a:off x="548640" y="1371600"/>
            <a:ext cx="105156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Real people who speak your language, and clear guides inside the dashboard.</a:t>
            </a:r>
            <a:endParaRPr lang="en-US" sz="1700" dirty="0"/>
          </a:p>
        </p:txBody>
      </p:sp>
      <p:pic>
        <p:nvPicPr>
          <p:cNvPr id="5" name="s19-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19-rect-4"/>
          <p:cNvSpPr/>
          <p:nvPr/>
        </p:nvSpPr>
        <p:spPr>
          <a:xfrm>
            <a:off x="548640" y="2057400"/>
            <a:ext cx="512064" cy="512064"/>
          </a:xfrm>
          <a:prstGeom prst="ellipse">
            <a:avLst/>
          </a:prstGeom>
          <a:solidFill>
            <a:srgbClr val="F3D9D6"/>
          </a:solidFill>
          <a:ln/>
        </p:spPr>
      </p:sp>
      <p:pic>
        <p:nvPicPr>
          <p:cNvPr id="7" name="s19-img-5" descr="inbox-9A0002">    </p:cNvPr>
          <p:cNvPicPr>
            <a:picLocks noChangeAspect="1"/>
          </p:cNvPicPr>
          <p:nvPr/>
        </p:nvPicPr>
        <p:blipFill>
          <a:blip r:embed="rId2"/>
          <a:stretch>
            <a:fillRect/>
          </a:stretch>
        </p:blipFill>
        <p:spPr>
          <a:xfrm>
            <a:off x="676656" y="2185416"/>
            <a:ext cx="256032" cy="256032"/>
          </a:xfrm>
          <a:prstGeom prst="rect">
            <a:avLst/>
          </a:prstGeom>
        </p:spPr>
      </p:pic>
      <p:sp>
        <p:nvSpPr>
          <p:cNvPr id="8" name="s19-text-6"/>
          <p:cNvSpPr txBox="1"/>
          <p:nvPr/>
        </p:nvSpPr>
        <p:spPr>
          <a:xfrm>
            <a:off x="1280160" y="2029968"/>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Arabic and English support</a:t>
            </a:r>
            <a:endParaRPr lang="en-US" sz="1800" dirty="0"/>
          </a:p>
        </p:txBody>
      </p:sp>
      <p:sp>
        <p:nvSpPr>
          <p:cNvPr id="9" name="s19-text-7"/>
          <p:cNvSpPr txBox="1"/>
          <p:nvPr/>
        </p:nvSpPr>
        <p:spPr>
          <a:xfrm>
            <a:off x="1280160" y="2368296"/>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Talk to us on WhatsApp, or open a ticket from the dashboard.</a:t>
            </a:r>
            <a:endParaRPr lang="en-US" sz="1400" dirty="0"/>
          </a:p>
        </p:txBody>
      </p:sp>
      <p:sp>
        <p:nvSpPr>
          <p:cNvPr id="10" name="s19-rect-8"/>
          <p:cNvSpPr/>
          <p:nvPr/>
        </p:nvSpPr>
        <p:spPr>
          <a:xfrm>
            <a:off x="548640" y="3044952"/>
            <a:ext cx="512064" cy="512064"/>
          </a:xfrm>
          <a:prstGeom prst="ellipse">
            <a:avLst/>
          </a:prstGeom>
          <a:solidFill>
            <a:srgbClr val="F3D9D6"/>
          </a:solidFill>
          <a:ln/>
        </p:spPr>
      </p:sp>
      <p:pic>
        <p:nvPicPr>
          <p:cNvPr id="11" name="s19-img-9" descr="layout-dashboard-9A0002">    </p:cNvPr>
          <p:cNvPicPr>
            <a:picLocks noChangeAspect="1"/>
          </p:cNvPicPr>
          <p:nvPr/>
        </p:nvPicPr>
        <p:blipFill>
          <a:blip r:embed="rId3"/>
          <a:stretch>
            <a:fillRect/>
          </a:stretch>
        </p:blipFill>
        <p:spPr>
          <a:xfrm>
            <a:off x="676656" y="3172968"/>
            <a:ext cx="256032" cy="256032"/>
          </a:xfrm>
          <a:prstGeom prst="rect">
            <a:avLst/>
          </a:prstGeom>
        </p:spPr>
      </p:pic>
      <p:sp>
        <p:nvSpPr>
          <p:cNvPr id="12" name="s19-text-10"/>
          <p:cNvSpPr txBox="1"/>
          <p:nvPr/>
        </p:nvSpPr>
        <p:spPr>
          <a:xfrm>
            <a:off x="1280160" y="3017520"/>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Help inside the dashboard</a:t>
            </a:r>
            <a:endParaRPr lang="en-US" sz="1800" dirty="0"/>
          </a:p>
        </p:txBody>
      </p:sp>
      <p:sp>
        <p:nvSpPr>
          <p:cNvPr id="13" name="s19-text-11"/>
          <p:cNvSpPr txBox="1"/>
          <p:nvPr/>
        </p:nvSpPr>
        <p:spPr>
          <a:xfrm>
            <a:off x="1280160" y="3355848"/>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The help link on each screen opens the right guide.</a:t>
            </a:r>
            <a:endParaRPr lang="en-US" sz="1400" dirty="0"/>
          </a:p>
        </p:txBody>
      </p:sp>
      <p:sp>
        <p:nvSpPr>
          <p:cNvPr id="14" name="s19-rect-12"/>
          <p:cNvSpPr/>
          <p:nvPr/>
        </p:nvSpPr>
        <p:spPr>
          <a:xfrm>
            <a:off x="548640" y="4032504"/>
            <a:ext cx="512064" cy="512064"/>
          </a:xfrm>
          <a:prstGeom prst="ellipse">
            <a:avLst/>
          </a:prstGeom>
          <a:solidFill>
            <a:srgbClr val="F3D9D6"/>
          </a:solidFill>
          <a:ln/>
        </p:spPr>
      </p:sp>
      <p:pic>
        <p:nvPicPr>
          <p:cNvPr id="15" name="s19-img-13" descr="user-filled-9A0002">    </p:cNvPr>
          <p:cNvPicPr>
            <a:picLocks noChangeAspect="1"/>
          </p:cNvPicPr>
          <p:nvPr/>
        </p:nvPicPr>
        <p:blipFill>
          <a:blip r:embed="rId4"/>
          <a:stretch>
            <a:fillRect/>
          </a:stretch>
        </p:blipFill>
        <p:spPr>
          <a:xfrm>
            <a:off x="676656" y="4160520"/>
            <a:ext cx="256032" cy="256032"/>
          </a:xfrm>
          <a:prstGeom prst="rect">
            <a:avLst/>
          </a:prstGeom>
        </p:spPr>
      </p:pic>
      <p:sp>
        <p:nvSpPr>
          <p:cNvPr id="16" name="s19-text-14"/>
          <p:cNvSpPr txBox="1"/>
          <p:nvPr/>
        </p:nvSpPr>
        <p:spPr>
          <a:xfrm>
            <a:off x="1280160" y="4005072"/>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Help to set up</a:t>
            </a:r>
            <a:endParaRPr lang="en-US" sz="1800" dirty="0"/>
          </a:p>
        </p:txBody>
      </p:sp>
      <p:sp>
        <p:nvSpPr>
          <p:cNvPr id="17" name="s19-text-15"/>
          <p:cNvSpPr txBox="1"/>
          <p:nvPr/>
        </p:nvSpPr>
        <p:spPr>
          <a:xfrm>
            <a:off x="1280160" y="4343400"/>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Founding partners get free setup and a photo session for their cars.</a:t>
            </a:r>
            <a:endParaRPr lang="en-US" sz="1400" dirty="0"/>
          </a:p>
        </p:txBody>
      </p:sp>
      <p:sp>
        <p:nvSpPr>
          <p:cNvPr id="18" name="s19-rect-16"/>
          <p:cNvSpPr/>
          <p:nvPr/>
        </p:nvSpPr>
        <p:spPr>
          <a:xfrm>
            <a:off x="548640" y="5020056"/>
            <a:ext cx="512064" cy="512064"/>
          </a:xfrm>
          <a:prstGeom prst="ellipse">
            <a:avLst/>
          </a:prstGeom>
          <a:solidFill>
            <a:srgbClr val="F3D9D6"/>
          </a:solidFill>
          <a:ln/>
        </p:spPr>
      </p:sp>
      <p:pic>
        <p:nvPicPr>
          <p:cNvPr id="19" name="s19-img-17" descr="heart-filled-9A0002">    </p:cNvPr>
          <p:cNvPicPr>
            <a:picLocks noChangeAspect="1"/>
          </p:cNvPicPr>
          <p:nvPr/>
        </p:nvPicPr>
        <p:blipFill>
          <a:blip r:embed="rId5"/>
          <a:stretch>
            <a:fillRect/>
          </a:stretch>
        </p:blipFill>
        <p:spPr>
          <a:xfrm>
            <a:off x="676656" y="5148072"/>
            <a:ext cx="256032" cy="256032"/>
          </a:xfrm>
          <a:prstGeom prst="rect">
            <a:avLst/>
          </a:prstGeom>
        </p:spPr>
      </p:pic>
      <p:sp>
        <p:nvSpPr>
          <p:cNvPr id="20" name="s19-text-18"/>
          <p:cNvSpPr txBox="1"/>
          <p:nvPr/>
        </p:nvSpPr>
        <p:spPr>
          <a:xfrm>
            <a:off x="1280160" y="4992624"/>
            <a:ext cx="5394960" cy="329184"/>
          </a:xfrm>
          <a:prstGeom prst="rect">
            <a:avLst/>
          </a:prstGeom>
          <a:noFill/>
          <a:ln/>
        </p:spPr>
        <p:txBody>
          <a:bodyPr wrap="square" lIns="0" tIns="0" rIns="0" bIns="0" rtlCol="0" anchor="t"/>
          <a:lstStyle/>
          <a:p>
            <a:pPr algn="l" indent="0" marL="0">
              <a:buNone/>
            </a:pPr>
            <a:r>
              <a:rPr lang="en-US" sz="1800" b="1" dirty="0">
                <a:solidFill>
                  <a:srgbClr val="17191D"/>
                </a:solidFill>
                <a:latin typeface="Arial" pitchFamily="34" charset="0"/>
                <a:ea typeface="Arial" pitchFamily="34" charset="-122"/>
                <a:cs typeface="Arial" pitchFamily="34" charset="-120"/>
              </a:rPr>
              <a:t>A named contact</a:t>
            </a:r>
            <a:endParaRPr lang="en-US" sz="1800" dirty="0"/>
          </a:p>
        </p:txBody>
      </p:sp>
      <p:sp>
        <p:nvSpPr>
          <p:cNvPr id="21" name="s19-text-19"/>
          <p:cNvSpPr txBox="1"/>
          <p:nvPr/>
        </p:nvSpPr>
        <p:spPr>
          <a:xfrm>
            <a:off x="1280160" y="5330952"/>
            <a:ext cx="5394960" cy="457200"/>
          </a:xfrm>
          <a:prstGeom prst="rect">
            <a:avLst/>
          </a:prstGeom>
          <a:noFill/>
          <a:ln/>
        </p:spPr>
        <p:txBody>
          <a:bodyPr wrap="square" lIns="0" tIns="0" rIns="0" bIns="0" rtlCol="0" anchor="t"/>
          <a:lstStyle/>
          <a:p>
            <a:pPr algn="l" indent="0" marL="0">
              <a:buNone/>
            </a:pPr>
            <a:r>
              <a:rPr lang="en-US" sz="1400" dirty="0">
                <a:solidFill>
                  <a:srgbClr val="555A63"/>
                </a:solidFill>
                <a:latin typeface="Arial" pitchFamily="34" charset="0"/>
                <a:ea typeface="Arial" pitchFamily="34" charset="-122"/>
                <a:cs typeface="Arial" pitchFamily="34" charset="-120"/>
              </a:rPr>
              <a:t>Pro Plus partners get their own account manager.</a:t>
            </a:r>
            <a:endParaRPr lang="en-US" sz="1400" dirty="0"/>
          </a:p>
        </p:txBody>
      </p:sp>
      <p:sp>
        <p:nvSpPr>
          <p:cNvPr id="22" name="s19-rect-20"/>
          <p:cNvSpPr/>
          <p:nvPr/>
        </p:nvSpPr>
        <p:spPr>
          <a:xfrm>
            <a:off x="7040880" y="1965960"/>
            <a:ext cx="4599432" cy="4023360"/>
          </a:xfrm>
          <a:prstGeom prst="roundRect">
            <a:avLst>
              <a:gd name="adj" fmla="val 6818"/>
            </a:avLst>
          </a:prstGeom>
          <a:solidFill>
            <a:srgbClr val="F3F4F6"/>
          </a:solidFill>
          <a:ln/>
        </p:spPr>
      </p:sp>
      <p:pic>
        <p:nvPicPr>
          <p:cNvPr id="23" name="s19-img-21" descr="support">    </p:cNvPr>
          <p:cNvPicPr>
            <a:picLocks noChangeAspect="1"/>
          </p:cNvPicPr>
          <p:nvPr/>
        </p:nvPicPr>
        <p:blipFill>
          <a:blip r:embed="rId6"/>
          <a:stretch>
            <a:fillRect/>
          </a:stretch>
        </p:blipFill>
        <p:spPr>
          <a:xfrm>
            <a:off x="7040880" y="2444496"/>
            <a:ext cx="4599432" cy="3066288"/>
          </a:xfrm>
          <a:prstGeom prst="rect">
            <a:avLst/>
          </a:prstGeom>
        </p:spPr>
      </p:pic>
      <p:sp>
        <p:nvSpPr>
          <p:cNvPr id="24" name="s19-text-22"/>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19 / 22</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20-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9A0002"/>
                </a:solidFill>
                <a:latin typeface="Arial" pitchFamily="34" charset="0"/>
                <a:ea typeface="Arial" pitchFamily="34" charset="-122"/>
                <a:cs typeface="Arial" pitchFamily="34" charset="-120"/>
              </a:rPr>
              <a:t>QUESTIONS</a:t>
            </a:r>
            <a:endParaRPr lang="en-US" sz="1200" dirty="0"/>
          </a:p>
        </p:txBody>
      </p:sp>
      <p:sp>
        <p:nvSpPr>
          <p:cNvPr id="3" name="s20-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17191D"/>
                </a:solidFill>
                <a:latin typeface="Arial" pitchFamily="34" charset="0"/>
                <a:ea typeface="Arial" pitchFamily="34" charset="-122"/>
                <a:cs typeface="Arial" pitchFamily="34" charset="-120"/>
              </a:rPr>
              <a:t>Questions partners ask</a:t>
            </a:r>
            <a:endParaRPr lang="en-US" sz="3400" dirty="0"/>
          </a:p>
        </p:txBody>
      </p:sp>
      <p:sp>
        <p:nvSpPr>
          <p:cNvPr id="4" name="s20-text-2"/>
          <p:cNvSpPr txBox="1"/>
          <p:nvPr/>
        </p:nvSpPr>
        <p:spPr>
          <a:xfrm>
            <a:off x="548640" y="1371600"/>
            <a:ext cx="8686800" cy="411480"/>
          </a:xfrm>
          <a:prstGeom prst="rect">
            <a:avLst/>
          </a:prstGeom>
          <a:noFill/>
          <a:ln/>
        </p:spPr>
        <p:txBody>
          <a:bodyPr wrap="square" lIns="0" tIns="0" rIns="0" bIns="0" rtlCol="0" anchor="t"/>
          <a:lstStyle/>
          <a:p>
            <a:pPr algn="l" indent="0" marL="0">
              <a:buNone/>
            </a:pPr>
            <a:r>
              <a:rPr lang="en-US" sz="1700" dirty="0">
                <a:solidFill>
                  <a:srgbClr val="555A63"/>
                </a:solidFill>
                <a:latin typeface="Arial" pitchFamily="34" charset="0"/>
                <a:ea typeface="Arial" pitchFamily="34" charset="-122"/>
                <a:cs typeface="Arial" pitchFamily="34" charset="-120"/>
              </a:rPr>
              <a:t>Short answers to what partners ask us most.</a:t>
            </a:r>
            <a:endParaRPr lang="en-US" sz="1700" dirty="0"/>
          </a:p>
        </p:txBody>
      </p:sp>
      <p:pic>
        <p:nvPicPr>
          <p:cNvPr id="5" name="s20-img-3" descr="logo-cherry">    </p:cNvPr>
          <p:cNvPicPr>
            <a:picLocks noChangeAspect="1"/>
          </p:cNvPicPr>
          <p:nvPr/>
        </p:nvPicPr>
        <p:blipFill>
          <a:blip r:embed="rId1"/>
          <a:stretch>
            <a:fillRect/>
          </a:stretch>
        </p:blipFill>
        <p:spPr>
          <a:xfrm>
            <a:off x="548640" y="6336792"/>
            <a:ext cx="1417320" cy="237744"/>
          </a:xfrm>
          <a:prstGeom prst="rect">
            <a:avLst/>
          </a:prstGeom>
        </p:spPr>
      </p:pic>
      <p:sp>
        <p:nvSpPr>
          <p:cNvPr id="6" name="s20-rect-4"/>
          <p:cNvSpPr/>
          <p:nvPr/>
        </p:nvSpPr>
        <p:spPr>
          <a:xfrm>
            <a:off x="9859975" y="182880"/>
            <a:ext cx="1783080" cy="1371600"/>
          </a:xfrm>
          <a:prstGeom prst="roundRect">
            <a:avLst>
              <a:gd name="adj" fmla="val 10000"/>
            </a:avLst>
          </a:prstGeom>
          <a:solidFill>
            <a:srgbClr val="F3F4F6"/>
          </a:solidFill>
          <a:ln/>
        </p:spPr>
      </p:sp>
      <p:pic>
        <p:nvPicPr>
          <p:cNvPr id="7" name="s20-img-5" descr="faq">    </p:cNvPr>
          <p:cNvPicPr>
            <a:picLocks noChangeAspect="1"/>
          </p:cNvPicPr>
          <p:nvPr/>
        </p:nvPicPr>
        <p:blipFill>
          <a:blip r:embed="rId2"/>
          <a:stretch>
            <a:fillRect/>
          </a:stretch>
        </p:blipFill>
        <p:spPr>
          <a:xfrm>
            <a:off x="9997135" y="365760"/>
            <a:ext cx="1508760" cy="1005840"/>
          </a:xfrm>
          <a:prstGeom prst="rect">
            <a:avLst/>
          </a:prstGeom>
        </p:spPr>
      </p:pic>
      <p:sp>
        <p:nvSpPr>
          <p:cNvPr id="8" name="s20-rect-6"/>
          <p:cNvSpPr/>
          <p:nvPr/>
        </p:nvSpPr>
        <p:spPr>
          <a:xfrm>
            <a:off x="548640" y="1965960"/>
            <a:ext cx="3515258" cy="1874520"/>
          </a:xfrm>
          <a:prstGeom prst="roundRect">
            <a:avLst>
              <a:gd name="adj" fmla="val 9756"/>
            </a:avLst>
          </a:prstGeom>
          <a:solidFill>
            <a:srgbClr val="F3F4F6"/>
          </a:solidFill>
          <a:ln/>
        </p:spPr>
      </p:sp>
      <p:sp>
        <p:nvSpPr>
          <p:cNvPr id="9" name="s20-text-7"/>
          <p:cNvSpPr txBox="1"/>
          <p:nvPr/>
        </p:nvSpPr>
        <p:spPr>
          <a:xfrm>
            <a:off x="804672" y="2148840"/>
            <a:ext cx="3003194" cy="566928"/>
          </a:xfrm>
          <a:prstGeom prst="rect">
            <a:avLst/>
          </a:prstGeom>
          <a:noFill/>
          <a:ln/>
        </p:spPr>
        <p:txBody>
          <a:bodyPr wrap="square" lIns="0" tIns="0" rIns="0" bIns="0" rtlCol="0" anchor="t"/>
          <a:lstStyle/>
          <a:p>
            <a:pPr algn="l" indent="0" marL="0">
              <a:buNone/>
            </a:pPr>
            <a:r>
              <a:rPr lang="en-US" sz="1700" b="1" dirty="0">
                <a:solidFill>
                  <a:srgbClr val="9A0002"/>
                </a:solidFill>
                <a:latin typeface="Arial" pitchFamily="34" charset="0"/>
                <a:ea typeface="Arial" pitchFamily="34" charset="-122"/>
                <a:cs typeface="Arial" pitchFamily="34" charset="-120"/>
              </a:rPr>
              <a:t>Does it cost money to join?</a:t>
            </a:r>
            <a:endParaRPr lang="en-US" sz="1700" dirty="0"/>
          </a:p>
        </p:txBody>
      </p:sp>
      <p:sp>
        <p:nvSpPr>
          <p:cNvPr id="10" name="s20-text-8"/>
          <p:cNvSpPr txBox="1"/>
          <p:nvPr/>
        </p:nvSpPr>
        <p:spPr>
          <a:xfrm>
            <a:off x="804672" y="2770632"/>
            <a:ext cx="3003194" cy="96012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No. Joining and listing are free. You pay commission only on bookings.</a:t>
            </a:r>
            <a:endParaRPr lang="en-US" sz="1500" dirty="0"/>
          </a:p>
        </p:txBody>
      </p:sp>
      <p:sp>
        <p:nvSpPr>
          <p:cNvPr id="11" name="s20-rect-9"/>
          <p:cNvSpPr/>
          <p:nvPr/>
        </p:nvSpPr>
        <p:spPr>
          <a:xfrm>
            <a:off x="4338218" y="1965960"/>
            <a:ext cx="3515258" cy="1874520"/>
          </a:xfrm>
          <a:prstGeom prst="roundRect">
            <a:avLst>
              <a:gd name="adj" fmla="val 9756"/>
            </a:avLst>
          </a:prstGeom>
          <a:solidFill>
            <a:srgbClr val="F3F4F6"/>
          </a:solidFill>
          <a:ln/>
        </p:spPr>
      </p:sp>
      <p:sp>
        <p:nvSpPr>
          <p:cNvPr id="12" name="s20-text-10"/>
          <p:cNvSpPr txBox="1"/>
          <p:nvPr/>
        </p:nvSpPr>
        <p:spPr>
          <a:xfrm>
            <a:off x="4594250" y="2148840"/>
            <a:ext cx="3003194" cy="566928"/>
          </a:xfrm>
          <a:prstGeom prst="rect">
            <a:avLst/>
          </a:prstGeom>
          <a:noFill/>
          <a:ln/>
        </p:spPr>
        <p:txBody>
          <a:bodyPr wrap="square" lIns="0" tIns="0" rIns="0" bIns="0" rtlCol="0" anchor="t"/>
          <a:lstStyle/>
          <a:p>
            <a:pPr algn="l" indent="0" marL="0">
              <a:buNone/>
            </a:pPr>
            <a:r>
              <a:rPr lang="en-US" sz="1700" b="1" dirty="0">
                <a:solidFill>
                  <a:srgbClr val="9A0002"/>
                </a:solidFill>
                <a:latin typeface="Arial" pitchFamily="34" charset="0"/>
                <a:ea typeface="Arial" pitchFamily="34" charset="-122"/>
                <a:cs typeface="Arial" pitchFamily="34" charset="-120"/>
              </a:rPr>
              <a:t>Who sets the prices?</a:t>
            </a:r>
            <a:endParaRPr lang="en-US" sz="1700" dirty="0"/>
          </a:p>
        </p:txBody>
      </p:sp>
      <p:sp>
        <p:nvSpPr>
          <p:cNvPr id="13" name="s20-text-11"/>
          <p:cNvSpPr txBox="1"/>
          <p:nvPr/>
        </p:nvSpPr>
        <p:spPr>
          <a:xfrm>
            <a:off x="4594250" y="2770632"/>
            <a:ext cx="3003194" cy="96012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You do, for every car and every season.</a:t>
            </a:r>
            <a:endParaRPr lang="en-US" sz="1500" dirty="0"/>
          </a:p>
        </p:txBody>
      </p:sp>
      <p:sp>
        <p:nvSpPr>
          <p:cNvPr id="14" name="s20-rect-12"/>
          <p:cNvSpPr/>
          <p:nvPr/>
        </p:nvSpPr>
        <p:spPr>
          <a:xfrm>
            <a:off x="8127797" y="1965960"/>
            <a:ext cx="3515258" cy="1874520"/>
          </a:xfrm>
          <a:prstGeom prst="roundRect">
            <a:avLst>
              <a:gd name="adj" fmla="val 9756"/>
            </a:avLst>
          </a:prstGeom>
          <a:solidFill>
            <a:srgbClr val="F3F4F6"/>
          </a:solidFill>
          <a:ln/>
        </p:spPr>
      </p:sp>
      <p:sp>
        <p:nvSpPr>
          <p:cNvPr id="15" name="s20-text-13"/>
          <p:cNvSpPr txBox="1"/>
          <p:nvPr/>
        </p:nvSpPr>
        <p:spPr>
          <a:xfrm>
            <a:off x="8383829" y="2148840"/>
            <a:ext cx="3003194" cy="566928"/>
          </a:xfrm>
          <a:prstGeom prst="rect">
            <a:avLst/>
          </a:prstGeom>
          <a:noFill/>
          <a:ln/>
        </p:spPr>
        <p:txBody>
          <a:bodyPr wrap="square" lIns="0" tIns="0" rIns="0" bIns="0" rtlCol="0" anchor="t"/>
          <a:lstStyle/>
          <a:p>
            <a:pPr algn="l" indent="0" marL="0">
              <a:buNone/>
            </a:pPr>
            <a:r>
              <a:rPr lang="en-US" sz="1700" b="1" dirty="0">
                <a:solidFill>
                  <a:srgbClr val="9A0002"/>
                </a:solidFill>
                <a:latin typeface="Arial" pitchFamily="34" charset="0"/>
                <a:ea typeface="Arial" pitchFamily="34" charset="-122"/>
                <a:cs typeface="Arial" pitchFamily="34" charset="-120"/>
              </a:rPr>
              <a:t>Can I say no to a booking?</a:t>
            </a:r>
            <a:endParaRPr lang="en-US" sz="1700" dirty="0"/>
          </a:p>
        </p:txBody>
      </p:sp>
      <p:sp>
        <p:nvSpPr>
          <p:cNvPr id="16" name="s20-text-14"/>
          <p:cNvSpPr txBox="1"/>
          <p:nvPr/>
        </p:nvSpPr>
        <p:spPr>
          <a:xfrm>
            <a:off x="8383829" y="2770632"/>
            <a:ext cx="3003194" cy="96012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Yes. The card is only held until you accept. Decline, and the hold is released.</a:t>
            </a:r>
            <a:endParaRPr lang="en-US" sz="1500" dirty="0"/>
          </a:p>
        </p:txBody>
      </p:sp>
      <p:sp>
        <p:nvSpPr>
          <p:cNvPr id="17" name="s20-rect-15"/>
          <p:cNvSpPr/>
          <p:nvPr/>
        </p:nvSpPr>
        <p:spPr>
          <a:xfrm>
            <a:off x="548640" y="4023360"/>
            <a:ext cx="3515258" cy="1874520"/>
          </a:xfrm>
          <a:prstGeom prst="roundRect">
            <a:avLst>
              <a:gd name="adj" fmla="val 9756"/>
            </a:avLst>
          </a:prstGeom>
          <a:solidFill>
            <a:srgbClr val="F3F4F6"/>
          </a:solidFill>
          <a:ln/>
        </p:spPr>
      </p:sp>
      <p:sp>
        <p:nvSpPr>
          <p:cNvPr id="18" name="s20-text-16"/>
          <p:cNvSpPr txBox="1"/>
          <p:nvPr/>
        </p:nvSpPr>
        <p:spPr>
          <a:xfrm>
            <a:off x="804672" y="4206240"/>
            <a:ext cx="3003194" cy="566928"/>
          </a:xfrm>
          <a:prstGeom prst="rect">
            <a:avLst/>
          </a:prstGeom>
          <a:noFill/>
          <a:ln/>
        </p:spPr>
        <p:txBody>
          <a:bodyPr wrap="square" lIns="0" tIns="0" rIns="0" bIns="0" rtlCol="0" anchor="t"/>
          <a:lstStyle/>
          <a:p>
            <a:pPr algn="l" indent="0" marL="0">
              <a:buNone/>
            </a:pPr>
            <a:r>
              <a:rPr lang="en-US" sz="1700" b="1" dirty="0">
                <a:solidFill>
                  <a:srgbClr val="9A0002"/>
                </a:solidFill>
                <a:latin typeface="Arial" pitchFamily="34" charset="0"/>
                <a:ea typeface="Arial" pitchFamily="34" charset="-122"/>
                <a:cs typeface="Arial" pitchFamily="34" charset="-120"/>
              </a:rPr>
              <a:t>What if a customer doesn't show up?</a:t>
            </a:r>
            <a:endParaRPr lang="en-US" sz="1700" dirty="0"/>
          </a:p>
        </p:txBody>
      </p:sp>
      <p:sp>
        <p:nvSpPr>
          <p:cNvPr id="19" name="s20-text-17"/>
          <p:cNvSpPr txBox="1"/>
          <p:nvPr/>
        </p:nvSpPr>
        <p:spPr>
          <a:xfrm>
            <a:off x="804672" y="4828032"/>
            <a:ext cx="3003194" cy="96012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The online payment is kept, and you get your share of it.</a:t>
            </a:r>
            <a:endParaRPr lang="en-US" sz="1500" dirty="0"/>
          </a:p>
        </p:txBody>
      </p:sp>
      <p:sp>
        <p:nvSpPr>
          <p:cNvPr id="20" name="s20-rect-18"/>
          <p:cNvSpPr/>
          <p:nvPr/>
        </p:nvSpPr>
        <p:spPr>
          <a:xfrm>
            <a:off x="4338218" y="4023360"/>
            <a:ext cx="3515258" cy="1874520"/>
          </a:xfrm>
          <a:prstGeom prst="roundRect">
            <a:avLst>
              <a:gd name="adj" fmla="val 9756"/>
            </a:avLst>
          </a:prstGeom>
          <a:solidFill>
            <a:srgbClr val="F3F4F6"/>
          </a:solidFill>
          <a:ln/>
        </p:spPr>
      </p:sp>
      <p:sp>
        <p:nvSpPr>
          <p:cNvPr id="21" name="s20-text-19"/>
          <p:cNvSpPr txBox="1"/>
          <p:nvPr/>
        </p:nvSpPr>
        <p:spPr>
          <a:xfrm>
            <a:off x="4594250" y="4206240"/>
            <a:ext cx="3003194" cy="566928"/>
          </a:xfrm>
          <a:prstGeom prst="rect">
            <a:avLst/>
          </a:prstGeom>
          <a:noFill/>
          <a:ln/>
        </p:spPr>
        <p:txBody>
          <a:bodyPr wrap="square" lIns="0" tIns="0" rIns="0" bIns="0" rtlCol="0" anchor="t"/>
          <a:lstStyle/>
          <a:p>
            <a:pPr algn="l" indent="0" marL="0">
              <a:buNone/>
            </a:pPr>
            <a:r>
              <a:rPr lang="en-US" sz="1700" b="1" dirty="0">
                <a:solidFill>
                  <a:srgbClr val="9A0002"/>
                </a:solidFill>
                <a:latin typeface="Arial" pitchFamily="34" charset="0"/>
                <a:ea typeface="Arial" pitchFamily="34" charset="-122"/>
                <a:cs typeface="Arial" pitchFamily="34" charset="-120"/>
              </a:rPr>
              <a:t>Can a private car owner join?</a:t>
            </a:r>
            <a:endParaRPr lang="en-US" sz="1700" dirty="0"/>
          </a:p>
        </p:txBody>
      </p:sp>
      <p:sp>
        <p:nvSpPr>
          <p:cNvPr id="22" name="s20-text-20"/>
          <p:cNvSpPr txBox="1"/>
          <p:nvPr/>
        </p:nvSpPr>
        <p:spPr>
          <a:xfrm>
            <a:off x="4594250" y="4828032"/>
            <a:ext cx="3003194" cy="96012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Yes. You rent your car with you or your driver at the wheel.</a:t>
            </a:r>
            <a:endParaRPr lang="en-US" sz="1500" dirty="0"/>
          </a:p>
        </p:txBody>
      </p:sp>
      <p:sp>
        <p:nvSpPr>
          <p:cNvPr id="23" name="s20-rect-21"/>
          <p:cNvSpPr/>
          <p:nvPr/>
        </p:nvSpPr>
        <p:spPr>
          <a:xfrm>
            <a:off x="8127797" y="4023360"/>
            <a:ext cx="3515258" cy="1874520"/>
          </a:xfrm>
          <a:prstGeom prst="roundRect">
            <a:avLst>
              <a:gd name="adj" fmla="val 9756"/>
            </a:avLst>
          </a:prstGeom>
          <a:solidFill>
            <a:srgbClr val="F3F4F6"/>
          </a:solidFill>
          <a:ln/>
        </p:spPr>
      </p:sp>
      <p:sp>
        <p:nvSpPr>
          <p:cNvPr id="24" name="s20-text-22"/>
          <p:cNvSpPr txBox="1"/>
          <p:nvPr/>
        </p:nvSpPr>
        <p:spPr>
          <a:xfrm>
            <a:off x="8383829" y="4206240"/>
            <a:ext cx="3003194" cy="566928"/>
          </a:xfrm>
          <a:prstGeom prst="rect">
            <a:avLst/>
          </a:prstGeom>
          <a:noFill/>
          <a:ln/>
        </p:spPr>
        <p:txBody>
          <a:bodyPr wrap="square" lIns="0" tIns="0" rIns="0" bIns="0" rtlCol="0" anchor="t"/>
          <a:lstStyle/>
          <a:p>
            <a:pPr algn="l" indent="0" marL="0">
              <a:buNone/>
            </a:pPr>
            <a:r>
              <a:rPr lang="en-US" sz="1700" b="1" dirty="0">
                <a:solidFill>
                  <a:srgbClr val="9A0002"/>
                </a:solidFill>
                <a:latin typeface="Arial" pitchFamily="34" charset="0"/>
                <a:ea typeface="Arial" pitchFamily="34" charset="-122"/>
                <a:cs typeface="Arial" pitchFamily="34" charset="-120"/>
              </a:rPr>
              <a:t>When do I get my money?</a:t>
            </a:r>
            <a:endParaRPr lang="en-US" sz="1700" dirty="0"/>
          </a:p>
        </p:txBody>
      </p:sp>
      <p:sp>
        <p:nvSpPr>
          <p:cNvPr id="25" name="s20-text-23"/>
          <p:cNvSpPr txBox="1"/>
          <p:nvPr/>
        </p:nvSpPr>
        <p:spPr>
          <a:xfrm>
            <a:off x="8383829" y="4828032"/>
            <a:ext cx="3003194" cy="960120"/>
          </a:xfrm>
          <a:prstGeom prst="rect">
            <a:avLst/>
          </a:prstGeom>
          <a:noFill/>
          <a:ln/>
        </p:spPr>
        <p:txBody>
          <a:bodyPr wrap="square" lIns="0" tIns="0" rIns="0" bIns="0" rtlCol="0" anchor="t"/>
          <a:lstStyle/>
          <a:p>
            <a:pPr algn="l" indent="0" marL="0">
              <a:buNone/>
            </a:pPr>
            <a:r>
              <a:rPr lang="en-US" sz="1500" dirty="0">
                <a:solidFill>
                  <a:srgbClr val="17191D"/>
                </a:solidFill>
                <a:latin typeface="Arial" pitchFamily="34" charset="0"/>
                <a:ea typeface="Arial" pitchFamily="34" charset="-122"/>
                <a:cs typeface="Arial" pitchFamily="34" charset="-120"/>
              </a:rPr>
              <a:t>Most of it at pickup. The rest goes to your bank or CliQ every month.</a:t>
            </a:r>
            <a:endParaRPr lang="en-US" sz="1500" dirty="0"/>
          </a:p>
        </p:txBody>
      </p:sp>
      <p:sp>
        <p:nvSpPr>
          <p:cNvPr id="26" name="s20-text-24"/>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555A63"/>
                </a:solidFill>
                <a:latin typeface="Arial" pitchFamily="34" charset="0"/>
                <a:ea typeface="Arial" pitchFamily="34" charset="-122"/>
                <a:cs typeface="Arial" pitchFamily="34" charset="-120"/>
              </a:rPr>
              <a:t>20 / 22</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9A0002"/>
        </a:solidFill>
      </p:bgPr>
    </p:bg>
    <p:spTree>
      <p:nvGrpSpPr>
        <p:cNvPr id="1" name=""/>
        <p:cNvGrpSpPr/>
        <p:nvPr/>
      </p:nvGrpSpPr>
      <p:grpSpPr>
        <a:xfrm>
          <a:off x="0" y="0"/>
          <a:ext cx="0" cy="0"/>
          <a:chOff x="0" y="0"/>
          <a:chExt cx="0" cy="0"/>
        </a:xfrm>
      </p:grpSpPr>
      <p:sp>
        <p:nvSpPr>
          <p:cNvPr id="2" name="s21-text-0"/>
          <p:cNvSpPr txBox="1"/>
          <p:nvPr/>
        </p:nvSpPr>
        <p:spPr>
          <a:xfrm>
            <a:off x="548640" y="384048"/>
            <a:ext cx="7772400" cy="274320"/>
          </a:xfrm>
          <a:prstGeom prst="rect">
            <a:avLst/>
          </a:prstGeom>
          <a:noFill/>
          <a:ln/>
        </p:spPr>
        <p:txBody>
          <a:bodyPr wrap="square" lIns="0" tIns="0" rIns="0" bIns="0" rtlCol="0" anchor="t"/>
          <a:lstStyle/>
          <a:p>
            <a:pPr algn="l" indent="0" marL="0">
              <a:buNone/>
            </a:pPr>
            <a:r>
              <a:rPr lang="en-US" sz="1200" b="1" spc="150" kern="0" dirty="0">
                <a:solidFill>
                  <a:srgbClr val="EFE6DD"/>
                </a:solidFill>
                <a:latin typeface="Arial" pitchFamily="34" charset="0"/>
                <a:ea typeface="Arial" pitchFamily="34" charset="-122"/>
                <a:cs typeface="Arial" pitchFamily="34" charset="-120"/>
              </a:rPr>
              <a:t>WHY JOIN NOW</a:t>
            </a:r>
            <a:endParaRPr lang="en-US" sz="1200" dirty="0"/>
          </a:p>
        </p:txBody>
      </p:sp>
      <p:sp>
        <p:nvSpPr>
          <p:cNvPr id="3" name="s21-text-1"/>
          <p:cNvSpPr txBox="1"/>
          <p:nvPr/>
        </p:nvSpPr>
        <p:spPr>
          <a:xfrm>
            <a:off x="548640" y="658368"/>
            <a:ext cx="10515600" cy="731520"/>
          </a:xfrm>
          <a:prstGeom prst="rect">
            <a:avLst/>
          </a:prstGeom>
          <a:noFill/>
          <a:ln/>
        </p:spPr>
        <p:txBody>
          <a:bodyPr wrap="square" lIns="0" tIns="0" rIns="0" bIns="0" rtlCol="0" anchor="t"/>
          <a:lstStyle/>
          <a:p>
            <a:pPr algn="l" indent="0" marL="0">
              <a:buNone/>
            </a:pPr>
            <a:r>
              <a:rPr lang="en-US" sz="3400" b="1" dirty="0">
                <a:solidFill>
                  <a:srgbClr val="FFFFFF"/>
                </a:solidFill>
                <a:latin typeface="Arial" pitchFamily="34" charset="0"/>
                <a:ea typeface="Arial" pitchFamily="34" charset="-122"/>
                <a:cs typeface="Arial" pitchFamily="34" charset="-120"/>
              </a:rPr>
              <a:t>Become a Founding partner</a:t>
            </a:r>
            <a:endParaRPr lang="en-US" sz="3400" dirty="0"/>
          </a:p>
        </p:txBody>
      </p:sp>
      <p:sp>
        <p:nvSpPr>
          <p:cNvPr id="4" name="s21-text-2"/>
          <p:cNvSpPr txBox="1"/>
          <p:nvPr/>
        </p:nvSpPr>
        <p:spPr>
          <a:xfrm>
            <a:off x="548640" y="1371600"/>
            <a:ext cx="6400800" cy="411480"/>
          </a:xfrm>
          <a:prstGeom prst="rect">
            <a:avLst/>
          </a:prstGeom>
          <a:noFill/>
          <a:ln/>
        </p:spPr>
        <p:txBody>
          <a:bodyPr wrap="square" lIns="0" tIns="0" rIns="0" bIns="0" rtlCol="0" anchor="t"/>
          <a:lstStyle/>
          <a:p>
            <a:pPr algn="l" indent="0" marL="0">
              <a:buNone/>
            </a:pPr>
            <a:r>
              <a:rPr lang="en-US" sz="1700" dirty="0">
                <a:solidFill>
                  <a:srgbClr val="EFE6DD"/>
                </a:solidFill>
                <a:latin typeface="Arial" pitchFamily="34" charset="0"/>
                <a:ea typeface="Arial" pitchFamily="34" charset="-122"/>
                <a:cs typeface="Arial" pitchFamily="34" charset="-120"/>
              </a:rPr>
              <a:t>A special offer for the first partners, before public launch.</a:t>
            </a:r>
            <a:endParaRPr lang="en-US" sz="1700" dirty="0"/>
          </a:p>
        </p:txBody>
      </p:sp>
      <p:pic>
        <p:nvPicPr>
          <p:cNvPr id="5" name="s21-img-3" descr="logo-white">    </p:cNvPr>
          <p:cNvPicPr>
            <a:picLocks noChangeAspect="1"/>
          </p:cNvPicPr>
          <p:nvPr/>
        </p:nvPicPr>
        <p:blipFill>
          <a:blip r:embed="rId1"/>
          <a:stretch>
            <a:fillRect/>
          </a:stretch>
        </p:blipFill>
        <p:spPr>
          <a:xfrm>
            <a:off x="548640" y="6336792"/>
            <a:ext cx="1417320" cy="237744"/>
          </a:xfrm>
          <a:prstGeom prst="rect">
            <a:avLst/>
          </a:prstGeom>
        </p:spPr>
      </p:pic>
      <p:sp>
        <p:nvSpPr>
          <p:cNvPr id="6" name="s21-rect-4"/>
          <p:cNvSpPr/>
          <p:nvPr/>
        </p:nvSpPr>
        <p:spPr>
          <a:xfrm>
            <a:off x="548640" y="2011680"/>
            <a:ext cx="2011680" cy="1737360"/>
          </a:xfrm>
          <a:prstGeom prst="roundRect">
            <a:avLst>
              <a:gd name="adj" fmla="val 10526"/>
            </a:avLst>
          </a:prstGeom>
          <a:solidFill>
            <a:srgbClr val="4D0001"/>
          </a:solidFill>
          <a:ln/>
        </p:spPr>
      </p:sp>
      <p:sp>
        <p:nvSpPr>
          <p:cNvPr id="7" name="s21-text-5"/>
          <p:cNvSpPr txBox="1"/>
          <p:nvPr/>
        </p:nvSpPr>
        <p:spPr>
          <a:xfrm>
            <a:off x="731520" y="2176272"/>
            <a:ext cx="1645920" cy="640080"/>
          </a:xfrm>
          <a:prstGeom prst="rect">
            <a:avLst/>
          </a:prstGeom>
          <a:noFill/>
          <a:ln/>
        </p:spPr>
        <p:txBody>
          <a:bodyPr wrap="square" lIns="0" tIns="0" rIns="0" bIns="0" rtlCol="0" anchor="t"/>
          <a:lstStyle/>
          <a:p>
            <a:pPr algn="l" indent="0" marL="0">
              <a:buNone/>
            </a:pPr>
            <a:r>
              <a:rPr lang="en-US" sz="3000" b="1" dirty="0">
                <a:solidFill>
                  <a:srgbClr val="EFE6DD"/>
                </a:solidFill>
                <a:latin typeface="Arial" pitchFamily="34" charset="0"/>
                <a:ea typeface="Arial" pitchFamily="34" charset="-122"/>
                <a:cs typeface="Arial" pitchFamily="34" charset="-120"/>
              </a:rPr>
              <a:t>0 JOD</a:t>
            </a:r>
            <a:endParaRPr lang="en-US" sz="3000" dirty="0"/>
          </a:p>
        </p:txBody>
      </p:sp>
      <p:sp>
        <p:nvSpPr>
          <p:cNvPr id="8" name="s21-text-6"/>
          <p:cNvSpPr txBox="1"/>
          <p:nvPr/>
        </p:nvSpPr>
        <p:spPr>
          <a:xfrm>
            <a:off x="731520" y="2834640"/>
            <a:ext cx="1645920" cy="777240"/>
          </a:xfrm>
          <a:prstGeom prst="rect">
            <a:avLst/>
          </a:prstGeom>
          <a:noFill/>
          <a:ln/>
        </p:spPr>
        <p:txBody>
          <a:bodyPr wrap="square" lIns="0" tIns="0" rIns="0" bIns="0" rtlCol="0" anchor="t"/>
          <a:lstStyle/>
          <a:p>
            <a:pPr algn="l" indent="0" marL="0">
              <a:buNone/>
            </a:pPr>
            <a:r>
              <a:rPr lang="en-US" sz="1400" dirty="0">
                <a:solidFill>
                  <a:srgbClr val="FFFFFF"/>
                </a:solidFill>
                <a:latin typeface="Arial" pitchFamily="34" charset="0"/>
                <a:ea typeface="Arial" pitchFamily="34" charset="-122"/>
                <a:cs typeface="Arial" pitchFamily="34" charset="-120"/>
              </a:rPr>
              <a:t>plan fee for the first 6 months</a:t>
            </a:r>
            <a:endParaRPr lang="en-US" sz="1400" dirty="0"/>
          </a:p>
        </p:txBody>
      </p:sp>
      <p:sp>
        <p:nvSpPr>
          <p:cNvPr id="9" name="s21-rect-7"/>
          <p:cNvSpPr/>
          <p:nvPr/>
        </p:nvSpPr>
        <p:spPr>
          <a:xfrm>
            <a:off x="2743200" y="2011680"/>
            <a:ext cx="2011680" cy="1737360"/>
          </a:xfrm>
          <a:prstGeom prst="roundRect">
            <a:avLst>
              <a:gd name="adj" fmla="val 10526"/>
            </a:avLst>
          </a:prstGeom>
          <a:solidFill>
            <a:srgbClr val="4D0001"/>
          </a:solidFill>
          <a:ln/>
        </p:spPr>
      </p:sp>
      <p:sp>
        <p:nvSpPr>
          <p:cNvPr id="10" name="s21-text-8"/>
          <p:cNvSpPr txBox="1"/>
          <p:nvPr/>
        </p:nvSpPr>
        <p:spPr>
          <a:xfrm>
            <a:off x="2926080" y="2176272"/>
            <a:ext cx="1645920" cy="640080"/>
          </a:xfrm>
          <a:prstGeom prst="rect">
            <a:avLst/>
          </a:prstGeom>
          <a:noFill/>
          <a:ln/>
        </p:spPr>
        <p:txBody>
          <a:bodyPr wrap="square" lIns="0" tIns="0" rIns="0" bIns="0" rtlCol="0" anchor="t"/>
          <a:lstStyle/>
          <a:p>
            <a:pPr algn="l" indent="0" marL="0">
              <a:buNone/>
            </a:pPr>
            <a:r>
              <a:rPr lang="en-US" sz="3000" b="1" dirty="0">
                <a:solidFill>
                  <a:srgbClr val="EFE6DD"/>
                </a:solidFill>
                <a:latin typeface="Arial" pitchFamily="34" charset="0"/>
                <a:ea typeface="Arial" pitchFamily="34" charset="-122"/>
                <a:cs typeface="Arial" pitchFamily="34" charset="-120"/>
              </a:rPr>
              <a:t>12%</a:t>
            </a:r>
            <a:endParaRPr lang="en-US" sz="3000" dirty="0"/>
          </a:p>
        </p:txBody>
      </p:sp>
      <p:sp>
        <p:nvSpPr>
          <p:cNvPr id="11" name="s21-text-9"/>
          <p:cNvSpPr txBox="1"/>
          <p:nvPr/>
        </p:nvSpPr>
        <p:spPr>
          <a:xfrm>
            <a:off x="2926080" y="2834640"/>
            <a:ext cx="1645920" cy="777240"/>
          </a:xfrm>
          <a:prstGeom prst="rect">
            <a:avLst/>
          </a:prstGeom>
          <a:noFill/>
          <a:ln/>
        </p:spPr>
        <p:txBody>
          <a:bodyPr wrap="square" lIns="0" tIns="0" rIns="0" bIns="0" rtlCol="0" anchor="t"/>
          <a:lstStyle/>
          <a:p>
            <a:pPr algn="l" indent="0" marL="0">
              <a:buNone/>
            </a:pPr>
            <a:r>
              <a:rPr lang="en-US" sz="1400" dirty="0">
                <a:solidFill>
                  <a:srgbClr val="FFFFFF"/>
                </a:solidFill>
                <a:latin typeface="Arial" pitchFamily="34" charset="0"/>
                <a:ea typeface="Arial" pitchFamily="34" charset="-122"/>
                <a:cs typeface="Arial" pitchFamily="34" charset="-120"/>
              </a:rPr>
              <a:t>commission on daily rentals (9% monthly)</a:t>
            </a:r>
            <a:endParaRPr lang="en-US" sz="1400" dirty="0"/>
          </a:p>
        </p:txBody>
      </p:sp>
      <p:sp>
        <p:nvSpPr>
          <p:cNvPr id="12" name="s21-rect-10"/>
          <p:cNvSpPr/>
          <p:nvPr/>
        </p:nvSpPr>
        <p:spPr>
          <a:xfrm>
            <a:off x="4937760" y="2011680"/>
            <a:ext cx="2011680" cy="1737360"/>
          </a:xfrm>
          <a:prstGeom prst="roundRect">
            <a:avLst>
              <a:gd name="adj" fmla="val 10526"/>
            </a:avLst>
          </a:prstGeom>
          <a:solidFill>
            <a:srgbClr val="4D0001"/>
          </a:solidFill>
          <a:ln/>
        </p:spPr>
      </p:sp>
      <p:sp>
        <p:nvSpPr>
          <p:cNvPr id="13" name="s21-text-11"/>
          <p:cNvSpPr txBox="1"/>
          <p:nvPr/>
        </p:nvSpPr>
        <p:spPr>
          <a:xfrm>
            <a:off x="5120640" y="2176272"/>
            <a:ext cx="1645920" cy="640080"/>
          </a:xfrm>
          <a:prstGeom prst="rect">
            <a:avLst/>
          </a:prstGeom>
          <a:noFill/>
          <a:ln/>
        </p:spPr>
        <p:txBody>
          <a:bodyPr wrap="square" lIns="0" tIns="0" rIns="0" bIns="0" rtlCol="0" anchor="t"/>
          <a:lstStyle/>
          <a:p>
            <a:pPr algn="l" indent="0" marL="0">
              <a:buNone/>
            </a:pPr>
            <a:r>
              <a:rPr lang="en-US" sz="3000" b="1" dirty="0">
                <a:solidFill>
                  <a:srgbClr val="EFE6DD"/>
                </a:solidFill>
                <a:latin typeface="Arial" pitchFamily="34" charset="0"/>
                <a:ea typeface="Arial" pitchFamily="34" charset="-122"/>
                <a:cs typeface="Arial" pitchFamily="34" charset="-120"/>
              </a:rPr>
              <a:t>Locked</a:t>
            </a:r>
            <a:endParaRPr lang="en-US" sz="3000" dirty="0"/>
          </a:p>
        </p:txBody>
      </p:sp>
      <p:sp>
        <p:nvSpPr>
          <p:cNvPr id="14" name="s21-text-12"/>
          <p:cNvSpPr txBox="1"/>
          <p:nvPr/>
        </p:nvSpPr>
        <p:spPr>
          <a:xfrm>
            <a:off x="5120640" y="2834640"/>
            <a:ext cx="1645920" cy="777240"/>
          </a:xfrm>
          <a:prstGeom prst="rect">
            <a:avLst/>
          </a:prstGeom>
          <a:noFill/>
          <a:ln/>
        </p:spPr>
        <p:txBody>
          <a:bodyPr wrap="square" lIns="0" tIns="0" rIns="0" bIns="0" rtlCol="0" anchor="t"/>
          <a:lstStyle/>
          <a:p>
            <a:pPr algn="l" indent="0" marL="0">
              <a:buNone/>
            </a:pPr>
            <a:r>
              <a:rPr lang="en-US" sz="1400" dirty="0">
                <a:solidFill>
                  <a:srgbClr val="FFFFFF"/>
                </a:solidFill>
                <a:latin typeface="Arial" pitchFamily="34" charset="0"/>
                <a:ea typeface="Arial" pitchFamily="34" charset="-122"/>
                <a:cs typeface="Arial" pitchFamily="34" charset="-120"/>
              </a:rPr>
              <a:t>Pro price for 12 months after that</a:t>
            </a:r>
            <a:endParaRPr lang="en-US" sz="1400" dirty="0"/>
          </a:p>
        </p:txBody>
      </p:sp>
      <p:sp>
        <p:nvSpPr>
          <p:cNvPr id="15" name="s21-rect-13"/>
          <p:cNvSpPr/>
          <p:nvPr/>
        </p:nvSpPr>
        <p:spPr>
          <a:xfrm>
            <a:off x="548640" y="4114800"/>
            <a:ext cx="512064" cy="512064"/>
          </a:xfrm>
          <a:prstGeom prst="ellipse">
            <a:avLst/>
          </a:prstGeom>
          <a:solidFill>
            <a:srgbClr val="4D0001"/>
          </a:solidFill>
          <a:ln/>
        </p:spPr>
      </p:sp>
      <p:pic>
        <p:nvPicPr>
          <p:cNvPr id="16" name="s21-img-14" descr="star-filled-EFE6DD">    </p:cNvPr>
          <p:cNvPicPr>
            <a:picLocks noChangeAspect="1"/>
          </p:cNvPicPr>
          <p:nvPr/>
        </p:nvPicPr>
        <p:blipFill>
          <a:blip r:embed="rId2"/>
          <a:stretch>
            <a:fillRect/>
          </a:stretch>
        </p:blipFill>
        <p:spPr>
          <a:xfrm>
            <a:off x="676656" y="4242816"/>
            <a:ext cx="256032" cy="256032"/>
          </a:xfrm>
          <a:prstGeom prst="rect">
            <a:avLst/>
          </a:prstGeom>
        </p:spPr>
      </p:pic>
      <p:sp>
        <p:nvSpPr>
          <p:cNvPr id="17" name="s21-text-15"/>
          <p:cNvSpPr txBox="1"/>
          <p:nvPr/>
        </p:nvSpPr>
        <p:spPr>
          <a:xfrm>
            <a:off x="1280160" y="4114800"/>
            <a:ext cx="5669280" cy="512064"/>
          </a:xfrm>
          <a:prstGeom prst="rect">
            <a:avLst/>
          </a:prstGeom>
          <a:noFill/>
          <a:ln/>
        </p:spPr>
        <p:txBody>
          <a:bodyPr wrap="square" lIns="0" tIns="0" rIns="0" bIns="0" rtlCol="0" anchor="ctr"/>
          <a:lstStyle/>
          <a:p>
            <a:pPr algn="l" indent="0" marL="0">
              <a:buNone/>
            </a:pPr>
            <a:r>
              <a:rPr lang="en-US" sz="1700" b="1" dirty="0">
                <a:solidFill>
                  <a:srgbClr val="FFFFFF"/>
                </a:solidFill>
                <a:latin typeface="Arial" pitchFamily="34" charset="0"/>
                <a:ea typeface="Arial" pitchFamily="34" charset="-122"/>
                <a:cs typeface="Arial" pitchFamily="34" charset="-120"/>
              </a:rPr>
              <a:t>Pro benefits: badge, featured cars, instant book</a:t>
            </a:r>
            <a:endParaRPr lang="en-US" sz="1700" dirty="0"/>
          </a:p>
        </p:txBody>
      </p:sp>
      <p:sp>
        <p:nvSpPr>
          <p:cNvPr id="18" name="s21-rect-16"/>
          <p:cNvSpPr/>
          <p:nvPr/>
        </p:nvSpPr>
        <p:spPr>
          <a:xfrm>
            <a:off x="548640" y="4773168"/>
            <a:ext cx="512064" cy="512064"/>
          </a:xfrm>
          <a:prstGeom prst="ellipse">
            <a:avLst/>
          </a:prstGeom>
          <a:solidFill>
            <a:srgbClr val="4D0001"/>
          </a:solidFill>
          <a:ln/>
        </p:spPr>
      </p:sp>
      <p:pic>
        <p:nvPicPr>
          <p:cNvPr id="19" name="s21-img-17" descr="user-filled-EFE6DD">    </p:cNvPr>
          <p:cNvPicPr>
            <a:picLocks noChangeAspect="1"/>
          </p:cNvPicPr>
          <p:nvPr/>
        </p:nvPicPr>
        <p:blipFill>
          <a:blip r:embed="rId3"/>
          <a:stretch>
            <a:fillRect/>
          </a:stretch>
        </p:blipFill>
        <p:spPr>
          <a:xfrm>
            <a:off x="676656" y="4901184"/>
            <a:ext cx="256032" cy="256032"/>
          </a:xfrm>
          <a:prstGeom prst="rect">
            <a:avLst/>
          </a:prstGeom>
        </p:spPr>
      </p:pic>
      <p:sp>
        <p:nvSpPr>
          <p:cNvPr id="20" name="s21-text-18"/>
          <p:cNvSpPr txBox="1"/>
          <p:nvPr/>
        </p:nvSpPr>
        <p:spPr>
          <a:xfrm>
            <a:off x="1280160" y="4773168"/>
            <a:ext cx="5669280" cy="512064"/>
          </a:xfrm>
          <a:prstGeom prst="rect">
            <a:avLst/>
          </a:prstGeom>
          <a:noFill/>
          <a:ln/>
        </p:spPr>
        <p:txBody>
          <a:bodyPr wrap="square" lIns="0" tIns="0" rIns="0" bIns="0" rtlCol="0" anchor="ctr"/>
          <a:lstStyle/>
          <a:p>
            <a:pPr algn="l" indent="0" marL="0">
              <a:buNone/>
            </a:pPr>
            <a:r>
              <a:rPr lang="en-US" sz="1700" b="1" dirty="0">
                <a:solidFill>
                  <a:srgbClr val="FFFFFF"/>
                </a:solidFill>
                <a:latin typeface="Arial" pitchFamily="34" charset="0"/>
                <a:ea typeface="Arial" pitchFamily="34" charset="-122"/>
                <a:cs typeface="Arial" pitchFamily="34" charset="-120"/>
              </a:rPr>
              <a:t>Free setup help and a photo session</a:t>
            </a:r>
            <a:endParaRPr lang="en-US" sz="1700" dirty="0"/>
          </a:p>
        </p:txBody>
      </p:sp>
      <p:sp>
        <p:nvSpPr>
          <p:cNvPr id="21" name="s21-rect-19"/>
          <p:cNvSpPr/>
          <p:nvPr/>
        </p:nvSpPr>
        <p:spPr>
          <a:xfrm>
            <a:off x="548640" y="5431536"/>
            <a:ext cx="512064" cy="512064"/>
          </a:xfrm>
          <a:prstGeom prst="ellipse">
            <a:avLst/>
          </a:prstGeom>
          <a:solidFill>
            <a:srgbClr val="4D0001"/>
          </a:solidFill>
          <a:ln/>
        </p:spPr>
      </p:sp>
      <p:pic>
        <p:nvPicPr>
          <p:cNvPr id="22" name="s21-img-20" descr="hourglass-EFE6DD">    </p:cNvPr>
          <p:cNvPicPr>
            <a:picLocks noChangeAspect="1"/>
          </p:cNvPicPr>
          <p:nvPr/>
        </p:nvPicPr>
        <p:blipFill>
          <a:blip r:embed="rId4"/>
          <a:stretch>
            <a:fillRect/>
          </a:stretch>
        </p:blipFill>
        <p:spPr>
          <a:xfrm>
            <a:off x="676656" y="5559552"/>
            <a:ext cx="256032" cy="256032"/>
          </a:xfrm>
          <a:prstGeom prst="rect">
            <a:avLst/>
          </a:prstGeom>
        </p:spPr>
      </p:pic>
      <p:sp>
        <p:nvSpPr>
          <p:cNvPr id="23" name="s21-text-21"/>
          <p:cNvSpPr txBox="1"/>
          <p:nvPr/>
        </p:nvSpPr>
        <p:spPr>
          <a:xfrm>
            <a:off x="1280160" y="5431536"/>
            <a:ext cx="5669280" cy="512064"/>
          </a:xfrm>
          <a:prstGeom prst="rect">
            <a:avLst/>
          </a:prstGeom>
          <a:noFill/>
          <a:ln/>
        </p:spPr>
        <p:txBody>
          <a:bodyPr wrap="square" lIns="0" tIns="0" rIns="0" bIns="0" rtlCol="0" anchor="ctr"/>
          <a:lstStyle/>
          <a:p>
            <a:pPr algn="l" indent="0" marL="0">
              <a:buNone/>
            </a:pPr>
            <a:r>
              <a:rPr lang="en-US" sz="1700" b="1" dirty="0">
                <a:solidFill>
                  <a:srgbClr val="FFFFFF"/>
                </a:solidFill>
                <a:latin typeface="Arial" pitchFamily="34" charset="0"/>
                <a:ea typeface="Arial" pitchFamily="34" charset="-122"/>
                <a:cs typeface="Arial" pitchFamily="34" charset="-120"/>
              </a:rPr>
              <a:t>Places are limited</a:t>
            </a:r>
            <a:endParaRPr lang="en-US" sz="1700" dirty="0"/>
          </a:p>
        </p:txBody>
      </p:sp>
      <p:pic>
        <p:nvPicPr>
          <p:cNvPr id="24" name="s21-img-22" descr="founding">    </p:cNvPr>
          <p:cNvPicPr>
            <a:picLocks noChangeAspect="1"/>
          </p:cNvPicPr>
          <p:nvPr/>
        </p:nvPicPr>
        <p:blipFill>
          <a:blip r:embed="rId5"/>
          <a:stretch>
            <a:fillRect/>
          </a:stretch>
        </p:blipFill>
        <p:spPr>
          <a:xfrm>
            <a:off x="7040880" y="1600200"/>
            <a:ext cx="4663440" cy="3108960"/>
          </a:xfrm>
          <a:prstGeom prst="rect">
            <a:avLst/>
          </a:prstGeom>
        </p:spPr>
      </p:pic>
      <p:sp>
        <p:nvSpPr>
          <p:cNvPr id="25" name="s21-text-23"/>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EFE6DD"/>
                </a:solidFill>
                <a:latin typeface="Arial" pitchFamily="34" charset="0"/>
                <a:ea typeface="Arial" pitchFamily="34" charset="-122"/>
                <a:cs typeface="Arial" pitchFamily="34" charset="-120"/>
              </a:rPr>
              <a:t>21 / 22</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9A0002"/>
        </a:solidFill>
      </p:bgPr>
    </p:bg>
    <p:spTree>
      <p:nvGrpSpPr>
        <p:cNvPr id="1" name=""/>
        <p:cNvGrpSpPr/>
        <p:nvPr/>
      </p:nvGrpSpPr>
      <p:grpSpPr>
        <a:xfrm>
          <a:off x="0" y="0"/>
          <a:ext cx="0" cy="0"/>
          <a:chOff x="0" y="0"/>
          <a:chExt cx="0" cy="0"/>
        </a:xfrm>
      </p:grpSpPr>
      <p:pic>
        <p:nvPicPr>
          <p:cNvPr id="2" name="s22-img-0" descr="logo-white">    </p:cNvPr>
          <p:cNvPicPr>
            <a:picLocks noChangeAspect="1"/>
          </p:cNvPicPr>
          <p:nvPr/>
        </p:nvPicPr>
        <p:blipFill>
          <a:blip r:embed="rId1"/>
          <a:stretch>
            <a:fillRect/>
          </a:stretch>
        </p:blipFill>
        <p:spPr>
          <a:xfrm>
            <a:off x="640080" y="566928"/>
            <a:ext cx="2286000" cy="384048"/>
          </a:xfrm>
          <a:prstGeom prst="rect">
            <a:avLst/>
          </a:prstGeom>
        </p:spPr>
      </p:pic>
      <p:sp>
        <p:nvSpPr>
          <p:cNvPr id="3" name="s22-text-1"/>
          <p:cNvSpPr txBox="1"/>
          <p:nvPr/>
        </p:nvSpPr>
        <p:spPr>
          <a:xfrm>
            <a:off x="640080" y="1600200"/>
            <a:ext cx="5852160" cy="274320"/>
          </a:xfrm>
          <a:prstGeom prst="rect">
            <a:avLst/>
          </a:prstGeom>
          <a:noFill/>
          <a:ln/>
        </p:spPr>
        <p:txBody>
          <a:bodyPr wrap="square" lIns="0" tIns="0" rIns="0" bIns="0" rtlCol="0" anchor="t"/>
          <a:lstStyle/>
          <a:p>
            <a:pPr algn="l" indent="0" marL="0">
              <a:buNone/>
            </a:pPr>
            <a:r>
              <a:rPr lang="en-US" sz="1300" b="1" spc="150" kern="0" dirty="0">
                <a:solidFill>
                  <a:srgbClr val="EFE6DD"/>
                </a:solidFill>
                <a:latin typeface="Arial" pitchFamily="34" charset="0"/>
                <a:ea typeface="Arial" pitchFamily="34" charset="-122"/>
                <a:cs typeface="Arial" pitchFamily="34" charset="-120"/>
              </a:rPr>
              <a:t>JOIN US</a:t>
            </a:r>
            <a:endParaRPr lang="en-US" sz="1300" dirty="0"/>
          </a:p>
        </p:txBody>
      </p:sp>
      <p:sp>
        <p:nvSpPr>
          <p:cNvPr id="4" name="s22-text-2"/>
          <p:cNvSpPr txBox="1"/>
          <p:nvPr/>
        </p:nvSpPr>
        <p:spPr>
          <a:xfrm>
            <a:off x="640080" y="1920240"/>
            <a:ext cx="6400800" cy="868680"/>
          </a:xfrm>
          <a:prstGeom prst="rect">
            <a:avLst/>
          </a:prstGeom>
          <a:noFill/>
          <a:ln/>
        </p:spPr>
        <p:txBody>
          <a:bodyPr wrap="square" lIns="0" tIns="0" rIns="0" bIns="0" rtlCol="0" anchor="t"/>
          <a:lstStyle/>
          <a:p>
            <a:pPr algn="l" indent="0" marL="0">
              <a:buNone/>
            </a:pPr>
            <a:r>
              <a:rPr lang="en-US" sz="4800" b="1" dirty="0">
                <a:solidFill>
                  <a:srgbClr val="FFFFFF"/>
                </a:solidFill>
                <a:latin typeface="Arial" pitchFamily="34" charset="0"/>
                <a:ea typeface="Arial" pitchFamily="34" charset="-122"/>
                <a:cs typeface="Arial" pitchFamily="34" charset="-120"/>
              </a:rPr>
              <a:t>Join YorDrive today</a:t>
            </a:r>
            <a:endParaRPr lang="en-US" sz="4800" dirty="0"/>
          </a:p>
        </p:txBody>
      </p:sp>
      <p:sp>
        <p:nvSpPr>
          <p:cNvPr id="5" name="s22-text-3"/>
          <p:cNvSpPr txBox="1"/>
          <p:nvPr/>
        </p:nvSpPr>
        <p:spPr>
          <a:xfrm>
            <a:off x="640080" y="2788920"/>
            <a:ext cx="6400800" cy="457200"/>
          </a:xfrm>
          <a:prstGeom prst="rect">
            <a:avLst/>
          </a:prstGeom>
          <a:noFill/>
          <a:ln/>
        </p:spPr>
        <p:txBody>
          <a:bodyPr wrap="square" lIns="0" tIns="0" rIns="0" bIns="0" rtlCol="0" anchor="t"/>
          <a:lstStyle/>
          <a:p>
            <a:pPr algn="l" indent="0" marL="0">
              <a:buNone/>
            </a:pPr>
            <a:r>
              <a:rPr lang="en-US" sz="2000" dirty="0">
                <a:solidFill>
                  <a:srgbClr val="EFE6DD"/>
                </a:solidFill>
                <a:latin typeface="Arial" pitchFamily="34" charset="0"/>
                <a:ea typeface="Arial" pitchFamily="34" charset="-122"/>
                <a:cs typeface="Arial" pitchFamily="34" charset="-120"/>
              </a:rPr>
              <a:t>More bookings. Less work. Money you can see.</a:t>
            </a:r>
            <a:endParaRPr lang="en-US" sz="2000" dirty="0"/>
          </a:p>
        </p:txBody>
      </p:sp>
      <p:sp>
        <p:nvSpPr>
          <p:cNvPr id="6" name="s22-rect-4"/>
          <p:cNvSpPr/>
          <p:nvPr/>
        </p:nvSpPr>
        <p:spPr>
          <a:xfrm>
            <a:off x="640080" y="3611880"/>
            <a:ext cx="2011680" cy="1463040"/>
          </a:xfrm>
          <a:prstGeom prst="roundRect">
            <a:avLst>
              <a:gd name="adj" fmla="val 12500"/>
            </a:avLst>
          </a:prstGeom>
          <a:solidFill>
            <a:srgbClr val="FFFFFF"/>
          </a:solidFill>
          <a:ln/>
        </p:spPr>
      </p:sp>
      <p:sp>
        <p:nvSpPr>
          <p:cNvPr id="7" name="s22-rect-5"/>
          <p:cNvSpPr/>
          <p:nvPr/>
        </p:nvSpPr>
        <p:spPr>
          <a:xfrm>
            <a:off x="841248" y="3794760"/>
            <a:ext cx="402336" cy="402336"/>
          </a:xfrm>
          <a:prstGeom prst="ellipse">
            <a:avLst/>
          </a:prstGeom>
          <a:solidFill>
            <a:srgbClr val="9A0002"/>
          </a:solidFill>
          <a:ln/>
        </p:spPr>
      </p:sp>
      <p:sp>
        <p:nvSpPr>
          <p:cNvPr id="8" name="s22-text-6"/>
          <p:cNvSpPr txBox="1"/>
          <p:nvPr/>
        </p:nvSpPr>
        <p:spPr>
          <a:xfrm>
            <a:off x="841248" y="3794760"/>
            <a:ext cx="402336" cy="402336"/>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9" name="s22-text-7"/>
          <p:cNvSpPr txBox="1"/>
          <p:nvPr/>
        </p:nvSpPr>
        <p:spPr>
          <a:xfrm>
            <a:off x="1371600" y="3794760"/>
            <a:ext cx="1143000" cy="402336"/>
          </a:xfrm>
          <a:prstGeom prst="rect">
            <a:avLst/>
          </a:prstGeom>
          <a:noFill/>
          <a:ln/>
        </p:spPr>
        <p:txBody>
          <a:bodyPr wrap="square" lIns="0" tIns="0" rIns="0" bIns="0" rtlCol="0" anchor="ctr"/>
          <a:lstStyle/>
          <a:p>
            <a:pPr algn="l" indent="0" marL="0">
              <a:buNone/>
            </a:pPr>
            <a:r>
              <a:rPr lang="en-US" sz="1700" b="1" dirty="0">
                <a:solidFill>
                  <a:srgbClr val="9A0002"/>
                </a:solidFill>
                <a:latin typeface="Arial" pitchFamily="34" charset="0"/>
                <a:ea typeface="Arial" pitchFamily="34" charset="-122"/>
                <a:cs typeface="Arial" pitchFamily="34" charset="-120"/>
              </a:rPr>
              <a:t>Contact us</a:t>
            </a:r>
            <a:endParaRPr lang="en-US" sz="1700" dirty="0"/>
          </a:p>
        </p:txBody>
      </p:sp>
      <p:sp>
        <p:nvSpPr>
          <p:cNvPr id="10" name="s22-text-8"/>
          <p:cNvSpPr txBox="1"/>
          <p:nvPr/>
        </p:nvSpPr>
        <p:spPr>
          <a:xfrm>
            <a:off x="841248" y="4315968"/>
            <a:ext cx="1645920" cy="640080"/>
          </a:xfrm>
          <a:prstGeom prst="rect">
            <a:avLst/>
          </a:prstGeom>
          <a:noFill/>
          <a:ln/>
        </p:spPr>
        <p:txBody>
          <a:bodyPr wrap="square" lIns="0" tIns="0" rIns="0" bIns="0" rtlCol="0" anchor="t"/>
          <a:lstStyle/>
          <a:p>
            <a:pPr algn="l" indent="0" marL="0">
              <a:buNone/>
            </a:pPr>
            <a:r>
              <a:rPr lang="en-US" sz="1400" dirty="0">
                <a:solidFill>
                  <a:srgbClr val="17191D"/>
                </a:solidFill>
                <a:latin typeface="Arial" pitchFamily="34" charset="0"/>
                <a:ea typeface="Arial" pitchFamily="34" charset="-122"/>
                <a:cs typeface="Arial" pitchFamily="34" charset="-120"/>
              </a:rPr>
              <a:t>by phone, WhatsApp or email</a:t>
            </a:r>
            <a:endParaRPr lang="en-US" sz="1400" dirty="0"/>
          </a:p>
        </p:txBody>
      </p:sp>
      <p:sp>
        <p:nvSpPr>
          <p:cNvPr id="11" name="s22-rect-9"/>
          <p:cNvSpPr/>
          <p:nvPr/>
        </p:nvSpPr>
        <p:spPr>
          <a:xfrm>
            <a:off x="2834640" y="3611880"/>
            <a:ext cx="2011680" cy="1463040"/>
          </a:xfrm>
          <a:prstGeom prst="roundRect">
            <a:avLst>
              <a:gd name="adj" fmla="val 12500"/>
            </a:avLst>
          </a:prstGeom>
          <a:solidFill>
            <a:srgbClr val="FFFFFF"/>
          </a:solidFill>
          <a:ln/>
        </p:spPr>
      </p:sp>
      <p:sp>
        <p:nvSpPr>
          <p:cNvPr id="12" name="s22-rect-10"/>
          <p:cNvSpPr/>
          <p:nvPr/>
        </p:nvSpPr>
        <p:spPr>
          <a:xfrm>
            <a:off x="3035808" y="3794760"/>
            <a:ext cx="402336" cy="402336"/>
          </a:xfrm>
          <a:prstGeom prst="ellipse">
            <a:avLst/>
          </a:prstGeom>
          <a:solidFill>
            <a:srgbClr val="9A0002"/>
          </a:solidFill>
          <a:ln/>
        </p:spPr>
      </p:sp>
      <p:sp>
        <p:nvSpPr>
          <p:cNvPr id="13" name="s22-text-11"/>
          <p:cNvSpPr txBox="1"/>
          <p:nvPr/>
        </p:nvSpPr>
        <p:spPr>
          <a:xfrm>
            <a:off x="3035808" y="3794760"/>
            <a:ext cx="402336" cy="402336"/>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4" name="s22-text-12"/>
          <p:cNvSpPr txBox="1"/>
          <p:nvPr/>
        </p:nvSpPr>
        <p:spPr>
          <a:xfrm>
            <a:off x="3566160" y="3794760"/>
            <a:ext cx="1143000" cy="402336"/>
          </a:xfrm>
          <a:prstGeom prst="rect">
            <a:avLst/>
          </a:prstGeom>
          <a:noFill/>
          <a:ln/>
        </p:spPr>
        <p:txBody>
          <a:bodyPr wrap="square" lIns="0" tIns="0" rIns="0" bIns="0" rtlCol="0" anchor="ctr"/>
          <a:lstStyle/>
          <a:p>
            <a:pPr algn="l" indent="0" marL="0">
              <a:buNone/>
            </a:pPr>
            <a:r>
              <a:rPr lang="en-US" sz="1700" b="1" dirty="0">
                <a:solidFill>
                  <a:srgbClr val="9A0002"/>
                </a:solidFill>
                <a:latin typeface="Arial" pitchFamily="34" charset="0"/>
                <a:ea typeface="Arial" pitchFamily="34" charset="-122"/>
                <a:cs typeface="Arial" pitchFamily="34" charset="-120"/>
              </a:rPr>
              <a:t>Sign up</a:t>
            </a:r>
            <a:endParaRPr lang="en-US" sz="1700" dirty="0"/>
          </a:p>
        </p:txBody>
      </p:sp>
      <p:sp>
        <p:nvSpPr>
          <p:cNvPr id="15" name="s22-text-13"/>
          <p:cNvSpPr txBox="1"/>
          <p:nvPr/>
        </p:nvSpPr>
        <p:spPr>
          <a:xfrm>
            <a:off x="3035808" y="4315968"/>
            <a:ext cx="1645920" cy="640080"/>
          </a:xfrm>
          <a:prstGeom prst="rect">
            <a:avLst/>
          </a:prstGeom>
          <a:noFill/>
          <a:ln/>
        </p:spPr>
        <p:txBody>
          <a:bodyPr wrap="square" lIns="0" tIns="0" rIns="0" bIns="0" rtlCol="0" anchor="t"/>
          <a:lstStyle/>
          <a:p>
            <a:pPr algn="l" indent="0" marL="0">
              <a:buNone/>
            </a:pPr>
            <a:r>
              <a:rPr lang="en-US" sz="1400" dirty="0">
                <a:solidFill>
                  <a:srgbClr val="17191D"/>
                </a:solidFill>
                <a:latin typeface="Arial" pitchFamily="34" charset="0"/>
                <a:ea typeface="Arial" pitchFamily="34" charset="-122"/>
                <a:cs typeface="Arial" pitchFamily="34" charset="-120"/>
              </a:rPr>
              <a:t>we help you send your papers</a:t>
            </a:r>
            <a:endParaRPr lang="en-US" sz="1400" dirty="0"/>
          </a:p>
        </p:txBody>
      </p:sp>
      <p:sp>
        <p:nvSpPr>
          <p:cNvPr id="16" name="s22-rect-14"/>
          <p:cNvSpPr/>
          <p:nvPr/>
        </p:nvSpPr>
        <p:spPr>
          <a:xfrm>
            <a:off x="5029200" y="3611880"/>
            <a:ext cx="2011680" cy="1463040"/>
          </a:xfrm>
          <a:prstGeom prst="roundRect">
            <a:avLst>
              <a:gd name="adj" fmla="val 12500"/>
            </a:avLst>
          </a:prstGeom>
          <a:solidFill>
            <a:srgbClr val="FFFFFF"/>
          </a:solidFill>
          <a:ln/>
        </p:spPr>
      </p:sp>
      <p:sp>
        <p:nvSpPr>
          <p:cNvPr id="17" name="s22-rect-15"/>
          <p:cNvSpPr/>
          <p:nvPr/>
        </p:nvSpPr>
        <p:spPr>
          <a:xfrm>
            <a:off x="5230368" y="3794760"/>
            <a:ext cx="402336" cy="402336"/>
          </a:xfrm>
          <a:prstGeom prst="ellipse">
            <a:avLst/>
          </a:prstGeom>
          <a:solidFill>
            <a:srgbClr val="9A0002"/>
          </a:solidFill>
          <a:ln/>
        </p:spPr>
      </p:sp>
      <p:sp>
        <p:nvSpPr>
          <p:cNvPr id="18" name="s22-text-16"/>
          <p:cNvSpPr txBox="1"/>
          <p:nvPr/>
        </p:nvSpPr>
        <p:spPr>
          <a:xfrm>
            <a:off x="5230368" y="3794760"/>
            <a:ext cx="402336" cy="402336"/>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9" name="s22-text-17"/>
          <p:cNvSpPr txBox="1"/>
          <p:nvPr/>
        </p:nvSpPr>
        <p:spPr>
          <a:xfrm>
            <a:off x="5760720" y="3794760"/>
            <a:ext cx="1143000" cy="402336"/>
          </a:xfrm>
          <a:prstGeom prst="rect">
            <a:avLst/>
          </a:prstGeom>
          <a:noFill/>
          <a:ln/>
        </p:spPr>
        <p:txBody>
          <a:bodyPr wrap="square" lIns="0" tIns="0" rIns="0" bIns="0" rtlCol="0" anchor="ctr"/>
          <a:lstStyle/>
          <a:p>
            <a:pPr algn="l" indent="0" marL="0">
              <a:buNone/>
            </a:pPr>
            <a:r>
              <a:rPr lang="en-US" sz="1700" b="1" dirty="0">
                <a:solidFill>
                  <a:srgbClr val="9A0002"/>
                </a:solidFill>
                <a:latin typeface="Arial" pitchFamily="34" charset="0"/>
                <a:ea typeface="Arial" pitchFamily="34" charset="-122"/>
                <a:cs typeface="Arial" pitchFamily="34" charset="-120"/>
              </a:rPr>
              <a:t>List</a:t>
            </a:r>
            <a:endParaRPr lang="en-US" sz="1700" dirty="0"/>
          </a:p>
        </p:txBody>
      </p:sp>
      <p:sp>
        <p:nvSpPr>
          <p:cNvPr id="20" name="s22-text-18"/>
          <p:cNvSpPr txBox="1"/>
          <p:nvPr/>
        </p:nvSpPr>
        <p:spPr>
          <a:xfrm>
            <a:off x="5230368" y="4315968"/>
            <a:ext cx="1645920" cy="640080"/>
          </a:xfrm>
          <a:prstGeom prst="rect">
            <a:avLst/>
          </a:prstGeom>
          <a:noFill/>
          <a:ln/>
        </p:spPr>
        <p:txBody>
          <a:bodyPr wrap="square" lIns="0" tIns="0" rIns="0" bIns="0" rtlCol="0" anchor="t"/>
          <a:lstStyle/>
          <a:p>
            <a:pPr algn="l" indent="0" marL="0">
              <a:buNone/>
            </a:pPr>
            <a:r>
              <a:rPr lang="en-US" sz="1400" dirty="0">
                <a:solidFill>
                  <a:srgbClr val="17191D"/>
                </a:solidFill>
                <a:latin typeface="Arial" pitchFamily="34" charset="0"/>
                <a:ea typeface="Arial" pitchFamily="34" charset="-122"/>
                <a:cs typeface="Arial" pitchFamily="34" charset="-120"/>
              </a:rPr>
              <a:t>your first car</a:t>
            </a:r>
            <a:endParaRPr lang="en-US" sz="1400" dirty="0"/>
          </a:p>
        </p:txBody>
      </p:sp>
      <p:sp>
        <p:nvSpPr>
          <p:cNvPr id="21" name="s22-text-19"/>
          <p:cNvSpPr txBox="1"/>
          <p:nvPr/>
        </p:nvSpPr>
        <p:spPr>
          <a:xfrm>
            <a:off x="640080" y="5303520"/>
            <a:ext cx="6400800" cy="502920"/>
          </a:xfrm>
          <a:prstGeom prst="rect">
            <a:avLst/>
          </a:prstGeom>
          <a:noFill/>
          <a:ln/>
        </p:spPr>
        <p:txBody>
          <a:bodyPr wrap="square" lIns="0" tIns="0" rIns="0" bIns="0" rtlCol="0" anchor="t"/>
          <a:lstStyle/>
          <a:p>
            <a:pPr algn="l" indent="0" marL="0">
              <a:buNone/>
            </a:pPr>
            <a:r>
              <a:rPr lang="en-US" sz="2600" b="1" dirty="0">
                <a:solidFill>
                  <a:srgbClr val="EFE6DD"/>
                </a:solidFill>
                <a:latin typeface="Arial" pitchFamily="34" charset="0"/>
                <a:ea typeface="Arial" pitchFamily="34" charset="-122"/>
                <a:cs typeface="Arial" pitchFamily="34" charset="-120"/>
              </a:rPr>
              <a:t>+962 7 9087 9419</a:t>
            </a:r>
            <a:endParaRPr lang="en-US" sz="2600" dirty="0"/>
          </a:p>
        </p:txBody>
      </p:sp>
      <p:sp>
        <p:nvSpPr>
          <p:cNvPr id="22" name="s22-text-20"/>
          <p:cNvSpPr txBox="1"/>
          <p:nvPr/>
        </p:nvSpPr>
        <p:spPr>
          <a:xfrm>
            <a:off x="640080" y="5806440"/>
            <a:ext cx="6400800" cy="320040"/>
          </a:xfrm>
          <a:prstGeom prst="rect">
            <a:avLst/>
          </a:prstGeom>
          <a:noFill/>
          <a:ln/>
        </p:spPr>
        <p:txBody>
          <a:bodyPr wrap="square" lIns="0" tIns="0" rIns="0" bIns="0" rtlCol="0" anchor="t"/>
          <a:lstStyle/>
          <a:p>
            <a:pPr algn="l" indent="0" marL="0">
              <a:buNone/>
            </a:pPr>
            <a:r>
              <a:rPr lang="en-US" sz="1400" dirty="0">
                <a:solidFill>
                  <a:srgbClr val="FFFFFF"/>
                </a:solidFill>
                <a:latin typeface="Arial" pitchFamily="34" charset="0"/>
                <a:ea typeface="Arial" pitchFamily="34" charset="-122"/>
                <a:cs typeface="Arial" pitchFamily="34" charset="-120"/>
              </a:rPr>
              <a:t>Call or WhatsApp  ·  info@netronsoft.com  ·  yordrive.com</a:t>
            </a:r>
            <a:endParaRPr lang="en-US" sz="1400" dirty="0"/>
          </a:p>
        </p:txBody>
      </p:sp>
      <p:pic>
        <p:nvPicPr>
          <p:cNvPr id="23" name="s22-img-21" descr="handshake">    </p:cNvPr>
          <p:cNvPicPr>
            <a:picLocks noChangeAspect="1"/>
          </p:cNvPicPr>
          <p:nvPr/>
        </p:nvPicPr>
        <p:blipFill>
          <a:blip r:embed="rId2"/>
          <a:stretch>
            <a:fillRect/>
          </a:stretch>
        </p:blipFill>
        <p:spPr>
          <a:xfrm>
            <a:off x="7040880" y="1417320"/>
            <a:ext cx="4663440" cy="3108960"/>
          </a:xfrm>
          <a:prstGeom prst="rect">
            <a:avLst/>
          </a:prstGeom>
        </p:spPr>
      </p:pic>
      <p:sp>
        <p:nvSpPr>
          <p:cNvPr id="24" name="s22-rect-22"/>
          <p:cNvSpPr/>
          <p:nvPr/>
        </p:nvSpPr>
        <p:spPr>
          <a:xfrm>
            <a:off x="7040880" y="4709160"/>
            <a:ext cx="4599432" cy="1325880"/>
          </a:xfrm>
          <a:prstGeom prst="roundRect">
            <a:avLst>
              <a:gd name="adj" fmla="val 13793"/>
            </a:avLst>
          </a:prstGeom>
          <a:solidFill>
            <a:srgbClr val="4D0001"/>
          </a:solidFill>
          <a:ln/>
        </p:spPr>
      </p:sp>
      <p:sp>
        <p:nvSpPr>
          <p:cNvPr id="25" name="s22-text-23"/>
          <p:cNvSpPr txBox="1"/>
          <p:nvPr/>
        </p:nvSpPr>
        <p:spPr>
          <a:xfrm>
            <a:off x="7269480" y="4846320"/>
            <a:ext cx="4114800" cy="256032"/>
          </a:xfrm>
          <a:prstGeom prst="rect">
            <a:avLst/>
          </a:prstGeom>
          <a:noFill/>
          <a:ln/>
        </p:spPr>
        <p:txBody>
          <a:bodyPr wrap="square" lIns="0" tIns="0" rIns="0" bIns="0" rtlCol="0" anchor="t"/>
          <a:lstStyle/>
          <a:p>
            <a:pPr algn="l" indent="0" marL="0">
              <a:buNone/>
            </a:pPr>
            <a:r>
              <a:rPr lang="en-US" sz="1100" b="1" spc="150" kern="0" dirty="0">
                <a:solidFill>
                  <a:srgbClr val="EFE6DD"/>
                </a:solidFill>
                <a:latin typeface="Arial" pitchFamily="34" charset="0"/>
                <a:ea typeface="Arial" pitchFamily="34" charset="-122"/>
                <a:cs typeface="Arial" pitchFamily="34" charset="-120"/>
              </a:rPr>
              <a:t>OUR OFFICE</a:t>
            </a:r>
            <a:endParaRPr lang="en-US" sz="1100" dirty="0"/>
          </a:p>
        </p:txBody>
      </p:sp>
      <p:sp>
        <p:nvSpPr>
          <p:cNvPr id="26" name="s22-text-24"/>
          <p:cNvSpPr txBox="1"/>
          <p:nvPr/>
        </p:nvSpPr>
        <p:spPr>
          <a:xfrm>
            <a:off x="7269480" y="5120640"/>
            <a:ext cx="4206240" cy="329184"/>
          </a:xfrm>
          <a:prstGeom prst="rect">
            <a:avLst/>
          </a:prstGeom>
          <a:noFill/>
          <a:ln/>
        </p:spPr>
        <p:txBody>
          <a:bodyPr wrap="square" lIns="0" tIns="0" rIns="0" bIns="0" rtlCol="0" anchor="t"/>
          <a:lstStyle/>
          <a:p>
            <a:pPr algn="l" indent="0" marL="0">
              <a:buNone/>
            </a:pPr>
            <a:r>
              <a:rPr lang="en-US" sz="1500" b="1" dirty="0">
                <a:solidFill>
                  <a:srgbClr val="FFFFFF"/>
                </a:solidFill>
                <a:latin typeface="Arial" pitchFamily="34" charset="0"/>
                <a:ea typeface="Arial" pitchFamily="34" charset="-122"/>
                <a:cs typeface="Arial" pitchFamily="34" charset="-120"/>
              </a:rPr>
              <a:t>King Al Hussein St 60, Amman, Jordan</a:t>
            </a:r>
            <a:endParaRPr lang="en-US" sz="1500" dirty="0"/>
          </a:p>
        </p:txBody>
      </p:sp>
      <p:sp>
        <p:nvSpPr>
          <p:cNvPr id="27" name="s22-text-25"/>
          <p:cNvSpPr txBox="1"/>
          <p:nvPr/>
        </p:nvSpPr>
        <p:spPr>
          <a:xfrm>
            <a:off x="7269480" y="5468112"/>
            <a:ext cx="4206240" cy="310896"/>
          </a:xfrm>
          <a:prstGeom prst="rect">
            <a:avLst/>
          </a:prstGeom>
          <a:noFill/>
          <a:ln/>
        </p:spPr>
        <p:txBody>
          <a:bodyPr wrap="square" lIns="0" tIns="0" rIns="0" bIns="0" rtlCol="0" anchor="t"/>
          <a:lstStyle/>
          <a:p>
            <a:pPr algn="l" indent="0" marL="0">
              <a:buNone/>
            </a:pPr>
            <a:r>
              <a:rPr lang="en-US" sz="1400" dirty="0">
                <a:solidFill>
                  <a:srgbClr val="EFE6DD"/>
                </a:solidFill>
                <a:latin typeface="Arial" pitchFamily="34" charset="0"/>
                <a:ea typeface="Arial" pitchFamily="34" charset="-122"/>
                <a:cs typeface="Arial" pitchFamily="34" charset="-120"/>
              </a:rPr>
              <a:t>Sunday to Thursday, 9:00 AM to 6:00 PM</a:t>
            </a:r>
            <a:endParaRPr lang="en-US" sz="1400" dirty="0"/>
          </a:p>
        </p:txBody>
      </p:sp>
      <p:sp>
        <p:nvSpPr>
          <p:cNvPr id="28" name="s22-text-26"/>
          <p:cNvSpPr txBox="1"/>
          <p:nvPr/>
        </p:nvSpPr>
        <p:spPr>
          <a:xfrm>
            <a:off x="10362895" y="6327648"/>
            <a:ext cx="1280160" cy="274320"/>
          </a:xfrm>
          <a:prstGeom prst="rect">
            <a:avLst/>
          </a:prstGeom>
          <a:noFill/>
          <a:ln/>
        </p:spPr>
        <p:txBody>
          <a:bodyPr wrap="square" lIns="0" tIns="0" rIns="0" bIns="0" rtlCol="0" anchor="t"/>
          <a:lstStyle/>
          <a:p>
            <a:pPr algn="r" indent="0" marL="0">
              <a:buNone/>
            </a:pPr>
            <a:r>
              <a:rPr lang="en-US" sz="1100" dirty="0">
                <a:solidFill>
                  <a:srgbClr val="EFE6DD"/>
                </a:solidFill>
                <a:latin typeface="Arial" pitchFamily="34" charset="0"/>
                <a:ea typeface="Arial" pitchFamily="34" charset="-122"/>
                <a:cs typeface="Arial" pitchFamily="34" charset="-120"/>
              </a:rPr>
              <a:t>22 / 22</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YorDrive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YorDrive: partner pitch</dc:title>
  <dc:subject>PptxGenJS Presentation</dc:subject>
  <dc:creator>YorDrive</dc:creator>
  <cp:lastModifiedBy>YorDrive</cp:lastModifiedBy>
  <cp:revision>1</cp:revision>
  <dcterms:created xsi:type="dcterms:W3CDTF">2026-10-21T17:36:42Z</dcterms:created>
  <dcterms:modified xsi:type="dcterms:W3CDTF">2026-10-21T17:36:42Z</dcterms:modified>
</cp:coreProperties>
</file>